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456" r:id="rId2"/>
    <p:sldId id="457" r:id="rId3"/>
    <p:sldId id="343" r:id="rId4"/>
    <p:sldId id="458" r:id="rId5"/>
    <p:sldId id="345" r:id="rId6"/>
    <p:sldId id="460" r:id="rId7"/>
    <p:sldId id="348" r:id="rId8"/>
    <p:sldId id="463" r:id="rId9"/>
    <p:sldId id="356" r:id="rId10"/>
    <p:sldId id="361" r:id="rId11"/>
    <p:sldId id="462" r:id="rId12"/>
    <p:sldId id="459" r:id="rId13"/>
    <p:sldId id="359" r:id="rId14"/>
    <p:sldId id="360" r:id="rId15"/>
    <p:sldId id="454" r:id="rId16"/>
    <p:sldId id="461" r:id="rId17"/>
    <p:sldId id="45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54" autoAdjust="0"/>
    <p:restoredTop sz="85073" autoAdjust="0"/>
  </p:normalViewPr>
  <p:slideViewPr>
    <p:cSldViewPr snapToGrid="0">
      <p:cViewPr varScale="1">
        <p:scale>
          <a:sx n="75" d="100"/>
          <a:sy n="75" d="100"/>
        </p:scale>
        <p:origin x="1445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4628D7-6C47-44EF-BA6A-ADDFD9C71469}" type="datetimeFigureOut">
              <a:rPr lang="en-US" smtClean="0"/>
              <a:pPr/>
              <a:t>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167D3A-3D5D-40B7-842A-CE66AD0FFB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7902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06569-D5E9-4D39-958D-E3BBD51A140B}" type="datetimeFigureOut">
              <a:rPr lang="en-IN" smtClean="0"/>
              <a:pPr/>
              <a:t>06-02-2025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D918FA-CD0B-435D-B07B-6F5C45C2DD36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284221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918FA-CD0B-435D-B07B-6F5C45C2DD36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C406569-D5E9-4D39-958D-E3BBD51A140B}" type="datetimeFigureOut">
              <a:rPr lang="en-IN" smtClean="0"/>
              <a:pPr/>
              <a:t>06-02-2025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4650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65BE5-ABE5-4117-8A80-2FE4AA4FA057}" type="slidenum">
              <a:rPr lang="en-IN" smtClean="0"/>
              <a:pPr/>
              <a:t>14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C406569-D5E9-4D39-958D-E3BBD51A140B}" type="datetimeFigureOut">
              <a:rPr lang="en-IN" smtClean="0"/>
              <a:pPr/>
              <a:t>06-02-2025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684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918FA-CD0B-435D-B07B-6F5C45C2DD36}" type="slidenum">
              <a:rPr lang="en-IN" smtClean="0"/>
              <a:pPr/>
              <a:t>2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C406569-D5E9-4D39-958D-E3BBD51A140B}" type="datetimeFigureOut">
              <a:rPr lang="en-IN" smtClean="0"/>
              <a:pPr/>
              <a:t>06-02-2025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121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D918FA-CD0B-435D-B07B-6F5C45C2DD36}" type="slidenum">
              <a:rPr lang="en-IN" smtClean="0"/>
              <a:pPr/>
              <a:t>4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C406569-D5E9-4D39-958D-E3BBD51A140B}" type="datetimeFigureOut">
              <a:rPr lang="en-IN" smtClean="0"/>
              <a:pPr/>
              <a:t>06-02-2025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74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This resolution was set to capture the each and every symptoms of the disease and to capture in all angles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918FA-CD0B-435D-B07B-6F5C45C2DD36}" type="slidenum">
              <a:rPr lang="en-IN" smtClean="0"/>
              <a:pPr/>
              <a:t>5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C406569-D5E9-4D39-958D-E3BBD51A140B}" type="datetimeFigureOut">
              <a:rPr lang="en-IN" smtClean="0"/>
              <a:pPr/>
              <a:t>06-02-2025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5208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918FA-CD0B-435D-B07B-6F5C45C2DD36}" type="slidenum">
              <a:rPr lang="en-IN" smtClean="0"/>
              <a:pPr/>
              <a:t>7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C406569-D5E9-4D39-958D-E3BBD51A140B}" type="datetimeFigureOut">
              <a:rPr lang="en-IN" smtClean="0"/>
              <a:pPr/>
              <a:t>06-02-2025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054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After data set collection all the images were manually </a:t>
            </a:r>
            <a:r>
              <a:rPr lang="en-IN" dirty="0" err="1"/>
              <a:t>annoted</a:t>
            </a:r>
            <a:r>
              <a:rPr lang="en-IN" dirty="0"/>
              <a:t> using Roboflow where bounding box were created around the symptomatic part and then this images are saved in YOLO </a:t>
            </a:r>
            <a:r>
              <a:rPr lang="en-IN" dirty="0" err="1"/>
              <a:t>formate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918FA-CD0B-435D-B07B-6F5C45C2DD36}" type="slidenum">
              <a:rPr lang="en-IN" smtClean="0"/>
              <a:pPr/>
              <a:t>8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C406569-D5E9-4D39-958D-E3BBD51A140B}" type="datetimeFigureOut">
              <a:rPr lang="en-IN" smtClean="0"/>
              <a:pPr/>
              <a:t>06-02-2025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054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Google is the open access working space used for carryout the </a:t>
            </a:r>
            <a:r>
              <a:rPr lang="en-IN" dirty="0" err="1"/>
              <a:t>traing</a:t>
            </a:r>
            <a:r>
              <a:rPr lang="en-IN" dirty="0"/>
              <a:t>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918FA-CD0B-435D-B07B-6F5C45C2DD36}" type="slidenum">
              <a:rPr lang="en-IN" smtClean="0"/>
              <a:pPr/>
              <a:t>9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C406569-D5E9-4D39-958D-E3BBD51A140B}" type="datetimeFigureOut">
              <a:rPr lang="en-IN" smtClean="0"/>
              <a:pPr/>
              <a:t>06-02-2025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5945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65BE5-ABE5-4117-8A80-2FE4AA4FA057}" type="slidenum">
              <a:rPr lang="en-IN" smtClean="0"/>
              <a:pPr/>
              <a:t>12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C406569-D5E9-4D39-958D-E3BBD51A140B}" type="datetimeFigureOut">
              <a:rPr lang="en-IN" smtClean="0"/>
              <a:pPr/>
              <a:t>06-02-2025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8684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D918FA-CD0B-435D-B07B-6F5C45C2DD36}" type="slidenum">
              <a:rPr lang="en-IN" smtClean="0"/>
              <a:pPr/>
              <a:t>13</a:t>
            </a:fld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C406569-D5E9-4D39-958D-E3BBD51A140B}" type="datetimeFigureOut">
              <a:rPr lang="en-IN" smtClean="0"/>
              <a:pPr/>
              <a:t>06-02-2025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3618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A7D74D5-67E5-1934-E6B5-4CC9173A3B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3B7E72D-CC99-1401-FB92-63AEB64FD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E9843CC5-DDA5-91EA-E5A1-7810E03E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88CC1F44-A0AE-0903-95C8-251E0829C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 Plant of Pathology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510B1B21-E715-6F64-A026-C1E76472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7051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4F68C32-C72B-0F81-5D93-A0F48A21E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48E7ACBF-1A57-6F23-4B3D-82B8186746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7CB04E0-22FF-3C44-CF78-8C8E336519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CEB3C9D8-2410-4ECB-58A5-BA9FD0C6C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 Plant of Pathology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368D8D-062E-F712-BB56-C1DDE2FF09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066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="" xmlns:a16="http://schemas.microsoft.com/office/drawing/2014/main" id="{AE444E89-1C41-1B85-B1D5-8DB1B85B05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="" xmlns:a16="http://schemas.microsoft.com/office/drawing/2014/main" id="{2BA018D3-64E6-52A1-6344-CF6DBB9BC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8357A209-3AC1-7C66-B22F-590983DF7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9DDB565-4DBC-2244-4A6D-53234B63D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 Plant of Pathology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000F181F-6523-FA03-EA61-810BFD21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2261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C24EF72-2CA5-E6B7-EF6B-C9F83E2A6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48725915-60C0-ADF6-0E06-13A1788AD7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0BBFF3A-E4B0-736F-0775-EE97E4DD0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2A97F7F8-BEB0-0291-2B81-069B8022C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 Plant of Pathology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A4873F6B-C9C5-5B85-F6EC-308DA3303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6448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FBC460-2B7D-1908-D7E9-C9074031A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84A37CA9-B894-E394-179D-CE3D0D31B6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43EE4E5A-C2A6-B41A-D50D-0B9239D0F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1A60283C-2591-4F18-718F-6C5551CE9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 Plant of Pathology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81A7FFB-3373-F62C-7A54-4E9A925F8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9493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4E6B97-C671-79E9-E9EE-45307816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40E9A83-0C39-6B70-1CE4-C5965AAD84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A3B5D7DB-7C7F-D7D4-9918-7D4A8DC6D3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F1DADBCB-FE57-A510-66D6-8DEDE3841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30216A0B-FFA2-C561-E40F-59C57CECB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 Plant of Pathology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80D56780-B5AF-067C-1618-C55524016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8396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8997AD-2A9C-DBAB-FC68-6125641CD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757E232A-0AEF-58CE-1073-DFF94A869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D335B97-BE5C-4E5C-0532-8195B60E8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1EF156B-9159-9076-0064-EBAD0B0D93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8378427-C8C2-B09C-426B-928DF481F0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="" xmlns:a16="http://schemas.microsoft.com/office/drawing/2014/main" id="{8D0B2DBC-0675-6D0B-1F1C-877747AA2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="" xmlns:a16="http://schemas.microsoft.com/office/drawing/2014/main" id="{5130154A-B408-F0F3-FB8F-B2618402F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 Plant of Pathology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="" xmlns:a16="http://schemas.microsoft.com/office/drawing/2014/main" id="{120B1B76-A900-9538-CA55-DD7A4246E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5949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807B0F2-CBD1-9565-8414-F9F42BBBA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3439ADA2-5921-977E-CD3F-2246EBE4A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B387A831-74DC-C708-6018-96AD14AF1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 Plant of Pathology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0D07124E-39EB-272E-02B8-5D159F83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487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F0F4735-6565-FDA8-C049-D69316270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="" xmlns:a16="http://schemas.microsoft.com/office/drawing/2014/main" id="{229A911C-899D-7710-6446-1A496CC38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 Plant of Pathology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83E217A0-A7DB-AE0F-77DB-5B43BC756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3388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285141D-507C-7678-B137-8FD0C2D0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EEDB8B9-83C3-D293-0398-93D197756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987E398-E828-31E2-3537-AE10EE889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68295EAA-08C9-E0DF-B894-C1B1851D1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A5B17717-5ACD-36A9-5EA2-5829E784A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 Plant of Pathology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BF55541E-79B4-8DC1-303B-4DCA6EC959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818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BA716BA-19D8-8A0B-3ABE-13D164DE3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="" xmlns:a16="http://schemas.microsoft.com/office/drawing/2014/main" id="{A24915BB-75DD-AD4F-5324-9D35B6AAFA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56203589-39F7-CCE4-26C9-2F3B35A4FD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="" xmlns:a16="http://schemas.microsoft.com/office/drawing/2014/main" id="{7DD13152-4D12-5908-41E9-4515F1B10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="" xmlns:a16="http://schemas.microsoft.com/office/drawing/2014/main" id="{17ECFB78-8B64-AE4B-A9DB-D687F5FF8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Dept. Plant of Pathology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="" xmlns:a16="http://schemas.microsoft.com/office/drawing/2014/main" id="{FA63AC6C-AE72-4CDE-569D-5EEC00050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5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3EEE6DFD-52F6-3E22-90BB-74EB2AE39C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563F1BB-B7DA-1713-04E3-387B24243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7D8C6BB0-126A-6EA6-B2E7-EF6DFF4219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F909D20F-87B8-3CC9-6DAD-35F40F76C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/>
              <a:t>Dept. Plant of Pathology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8DD61788-14B2-2092-EFC1-78716DB2AC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F4BCB4-CFDC-4B20-8E5A-8F21A3EFA96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310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6.jpe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2833B27B-407C-B9CA-9DFD-AEC4E7BD7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pic>
        <p:nvPicPr>
          <p:cNvPr id="8" name="Picture 7" descr="UHS, logo">
            <a:extLst>
              <a:ext uri="{FF2B5EF4-FFF2-40B4-BE49-F238E27FC236}">
                <a16:creationId xmlns="" xmlns:a16="http://schemas.microsoft.com/office/drawing/2014/main" id="{AA4DCDF4-BE68-0B16-3107-B26850B353FC}"/>
              </a:ext>
            </a:extLst>
          </p:cNvPr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221" y="284813"/>
            <a:ext cx="1526420" cy="1481852"/>
          </a:xfrm>
          <a:prstGeom prst="rect">
            <a:avLst/>
          </a:prstGeom>
          <a:noFill/>
        </p:spPr>
      </p:pic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7735683B-4ED2-1232-75AA-F8CAADF8A7EE}"/>
              </a:ext>
            </a:extLst>
          </p:cNvPr>
          <p:cNvSpPr/>
          <p:nvPr/>
        </p:nvSpPr>
        <p:spPr>
          <a:xfrm>
            <a:off x="2126417" y="616465"/>
            <a:ext cx="9535931" cy="95410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dirty="0">
                <a:ln w="11430">
                  <a:solidFill>
                    <a:schemeClr val="accent2">
                      <a:lumMod val="75000"/>
                    </a:schemeClr>
                  </a:solidFill>
                </a:ln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UNIVERSITY OF HORTICULTURAL SCIENCES, BAGALKOT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FE7426C-423F-3BE4-379F-93FB3D8C0812}"/>
              </a:ext>
            </a:extLst>
          </p:cNvPr>
          <p:cNvSpPr txBox="1"/>
          <p:nvPr/>
        </p:nvSpPr>
        <p:spPr>
          <a:xfrm>
            <a:off x="3087804" y="5092309"/>
            <a:ext cx="6094476" cy="1041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700" lvl="0" algn="ctr">
              <a:spcBef>
                <a:spcPts val="100"/>
              </a:spcBef>
              <a:buClr>
                <a:srgbClr val="000000"/>
              </a:buClr>
              <a:buSzPts val="1400"/>
            </a:pPr>
            <a:r>
              <a:rPr lang="en-US" sz="2000" b="1" dirty="0" smtClean="0">
                <a:solidFill>
                  <a:schemeClr val="dk1"/>
                </a:solidFill>
                <a:latin typeface="Times New Roman" pitchFamily="18" charset="0"/>
                <a:ea typeface="Times New Roman"/>
                <a:cs typeface="Times New Roman" pitchFamily="18" charset="0"/>
                <a:sym typeface="Times New Roman"/>
              </a:rPr>
              <a:t>Mangalanageshwari</a:t>
            </a:r>
          </a:p>
          <a:p>
            <a:pPr marL="12700" lvl="0" algn="ctr">
              <a:spcBef>
                <a:spcPts val="100"/>
              </a:spcBef>
              <a:buClr>
                <a:srgbClr val="000000"/>
              </a:buClr>
              <a:buSzPts val="1400"/>
            </a:pPr>
            <a:r>
              <a:rPr lang="en-IN" sz="2000" b="1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  <a:sym typeface="Times New Roman"/>
              </a:rPr>
              <a:t>Bachelor of Engineering</a:t>
            </a:r>
          </a:p>
          <a:p>
            <a:pPr marL="12700" lvl="0" algn="ctr">
              <a:spcBef>
                <a:spcPts val="100"/>
              </a:spcBef>
              <a:buClr>
                <a:srgbClr val="000000"/>
              </a:buClr>
              <a:buSzPts val="1400"/>
            </a:pPr>
            <a:r>
              <a:rPr lang="en-IN" sz="2000" b="1" dirty="0" smtClean="0">
                <a:solidFill>
                  <a:schemeClr val="dk1"/>
                </a:solidFill>
                <a:latin typeface="Times New Roman" pitchFamily="18" charset="0"/>
                <a:cs typeface="Times New Roman" pitchFamily="18" charset="0"/>
                <a:sym typeface="Times New Roman"/>
              </a:rPr>
              <a:t>Electronics and Telecommunication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1</a:t>
            </a:fld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2124634" y="1839311"/>
            <a:ext cx="99412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Global Conference On Smart Horticulture for Prosperity and</a:t>
            </a:r>
          </a:p>
          <a:p>
            <a:pPr algn="ctr"/>
            <a:r>
              <a:rPr lang="en-US" sz="2400" b="1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 Nutritional Security (GCSH-2025)</a:t>
            </a:r>
            <a:endParaRPr lang="en-US" sz="2400" b="1" dirty="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0CEE07B-78B2-5361-14C5-9DC4289C775C}"/>
              </a:ext>
            </a:extLst>
          </p:cNvPr>
          <p:cNvSpPr txBox="1"/>
          <p:nvPr/>
        </p:nvSpPr>
        <p:spPr>
          <a:xfrm>
            <a:off x="2151308" y="3092483"/>
            <a:ext cx="97199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</a:t>
            </a:r>
            <a:r>
              <a:rPr lang="en-IN" sz="2000" b="1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evelopment an effective deep learning </a:t>
            </a:r>
            <a:r>
              <a:rPr lang="en-I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technique </a:t>
            </a:r>
            <a:r>
              <a:rPr lang="en-IN" sz="2000" b="1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  the detection of </a:t>
            </a:r>
          </a:p>
          <a:p>
            <a:pPr algn="ctr"/>
            <a:r>
              <a:rPr lang="en-IN" sz="2000" b="1" dirty="0" smtClean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Early Stage of Downy Mildew disease </a:t>
            </a:r>
            <a:r>
              <a:rPr lang="en-IN" sz="2000" b="1" dirty="0" smtClean="0">
                <a:solidFill>
                  <a:srgbClr val="00206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in ridge gourd</a:t>
            </a:r>
          </a:p>
        </p:txBody>
      </p:sp>
      <p:pic>
        <p:nvPicPr>
          <p:cNvPr id="13" name="Picture 2" descr="Ridge gourd (500 g)"/>
          <p:cNvPicPr>
            <a:picLocks noChangeAspect="1" noChangeArrowheads="1"/>
          </p:cNvPicPr>
          <p:nvPr/>
        </p:nvPicPr>
        <p:blipFill>
          <a:blip r:embed="rId4"/>
          <a:srcRect r="231" b="8850"/>
          <a:stretch>
            <a:fillRect/>
          </a:stretch>
        </p:blipFill>
        <p:spPr bwMode="auto">
          <a:xfrm>
            <a:off x="376890" y="2359629"/>
            <a:ext cx="2792869" cy="3402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38375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5">
            <a:extLst>
              <a:ext uri="{FF2B5EF4-FFF2-40B4-BE49-F238E27FC236}">
                <a16:creationId xmlns="" xmlns:a16="http://schemas.microsoft.com/office/drawing/2014/main" id="{1C3BD343-42DB-B860-BCAA-7F9CEA3B15D3}"/>
              </a:ext>
            </a:extLst>
          </p:cNvPr>
          <p:cNvSpPr txBox="1"/>
          <p:nvPr/>
        </p:nvSpPr>
        <p:spPr>
          <a:xfrm>
            <a:off x="2233914" y="6112822"/>
            <a:ext cx="8021256" cy="484748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b="1" kern="1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Figure  2.  </a:t>
            </a: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Training and validation batch</a:t>
            </a:r>
            <a:r>
              <a:rPr lang="en-IN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data set of </a:t>
            </a:r>
            <a:r>
              <a:rPr lang="en-IN" b="1" kern="1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Downy mildew disease</a:t>
            </a:r>
            <a:r>
              <a:rPr lang="en-IN" kern="1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IN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="" xmlns:a16="http://schemas.microsoft.com/office/drawing/2014/main" id="{4C743610-EF0E-C936-975C-7C8C069BE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grpSp>
        <p:nvGrpSpPr>
          <p:cNvPr id="13" name="Group 12"/>
          <p:cNvGrpSpPr/>
          <p:nvPr/>
        </p:nvGrpSpPr>
        <p:grpSpPr>
          <a:xfrm>
            <a:off x="2177325" y="568036"/>
            <a:ext cx="7978057" cy="5476877"/>
            <a:chOff x="2634527" y="1071130"/>
            <a:chExt cx="4494503" cy="2770908"/>
          </a:xfrm>
        </p:grpSpPr>
        <p:pic>
          <p:nvPicPr>
            <p:cNvPr id="11" name="Picture 10" descr="val_batch0_pred (3).jpg"/>
            <p:cNvPicPr/>
            <p:nvPr/>
          </p:nvPicPr>
          <p:blipFill>
            <a:blip r:embed="rId2"/>
            <a:srcRect r="25481" b="76603"/>
            <a:stretch>
              <a:fillRect/>
            </a:stretch>
          </p:blipFill>
          <p:spPr>
            <a:xfrm>
              <a:off x="2634527" y="1071130"/>
              <a:ext cx="4429125" cy="1390650"/>
            </a:xfrm>
            <a:prstGeom prst="rect">
              <a:avLst/>
            </a:prstGeom>
          </p:spPr>
        </p:pic>
        <p:pic>
          <p:nvPicPr>
            <p:cNvPr id="12" name="Picture 11" descr="val_batch2_pred (1).jpg"/>
            <p:cNvPicPr/>
            <p:nvPr/>
          </p:nvPicPr>
          <p:blipFill>
            <a:blip r:embed="rId3"/>
            <a:srcRect t="801" r="24679" b="76443"/>
            <a:stretch>
              <a:fillRect/>
            </a:stretch>
          </p:blipFill>
          <p:spPr>
            <a:xfrm>
              <a:off x="2652280" y="2489488"/>
              <a:ext cx="4476750" cy="1352550"/>
            </a:xfrm>
            <a:prstGeom prst="rect">
              <a:avLst/>
            </a:prstGeom>
          </p:spPr>
        </p:pic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10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5348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85">
            <a:extLst>
              <a:ext uri="{FF2B5EF4-FFF2-40B4-BE49-F238E27FC236}">
                <a16:creationId xmlns="" xmlns:a16="http://schemas.microsoft.com/office/drawing/2014/main" id="{1C3BD343-42DB-B860-BCAA-7F9CEA3B15D3}"/>
              </a:ext>
            </a:extLst>
          </p:cNvPr>
          <p:cNvSpPr txBox="1"/>
          <p:nvPr/>
        </p:nvSpPr>
        <p:spPr>
          <a:xfrm>
            <a:off x="2101106" y="1227606"/>
            <a:ext cx="8021256" cy="484748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2000" b="1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Table 1</a:t>
            </a:r>
            <a:r>
              <a:rPr lang="en-IN" sz="20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IN" sz="2000" b="1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Results after training </a:t>
            </a:r>
            <a:endParaRPr lang="en-IN" sz="20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Date Placeholder 8">
            <a:extLst>
              <a:ext uri="{FF2B5EF4-FFF2-40B4-BE49-F238E27FC236}">
                <a16:creationId xmlns="" xmlns:a16="http://schemas.microsoft.com/office/drawing/2014/main" id="{4C743610-EF0E-C936-975C-7C8C069BE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11</a:t>
            </a:fld>
            <a:endParaRPr lang="en-IN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60141" y="1748589"/>
          <a:ext cx="10802470" cy="34169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524743"/>
                <a:gridCol w="1299411"/>
                <a:gridCol w="2743200"/>
                <a:gridCol w="2294021"/>
                <a:gridCol w="1941095"/>
              </a:tblGrid>
              <a:tr h="6563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Metric</a:t>
                      </a:r>
                      <a:endParaRPr lang="en-US" sz="18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All Classes</a:t>
                      </a:r>
                      <a:endParaRPr lang="en-US" sz="18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Downy Mildew </a:t>
                      </a:r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Initial</a:t>
                      </a:r>
                      <a:endParaRPr lang="en-US" sz="18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Downy Mildew Later</a:t>
                      </a:r>
                      <a:endParaRPr lang="en-US" sz="18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Healthy Ridge Gourd</a:t>
                      </a:r>
                      <a:endParaRPr lang="en-US" sz="1800" b="1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428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Total Images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dirty="0" smtClean="0">
                          <a:solidFill>
                            <a:srgbClr val="C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2,500</a:t>
                      </a:r>
                      <a:endParaRPr lang="en-US" sz="1800" b="1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730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750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800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428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Precision (P)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0.962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C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0.978</a:t>
                      </a:r>
                      <a:endParaRPr lang="en-US" sz="1800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0.957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0.952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42880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Recall (R)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0.976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0.935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0.992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C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1.000</a:t>
                      </a:r>
                      <a:endParaRPr lang="en-US" sz="1800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56317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 smtClean="0">
                          <a:latin typeface="Times New Roman" pitchFamily="18" charset="0"/>
                          <a:cs typeface="Times New Roman" pitchFamily="18" charset="0"/>
                        </a:rPr>
                        <a:t>mAP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0.992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0.990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0.993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C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0.994</a:t>
                      </a:r>
                      <a:endParaRPr lang="en-US" sz="1800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  <a:tr h="56779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Detection </a:t>
                      </a:r>
                      <a:r>
                        <a:rPr lang="en-US" sz="2000" dirty="0" smtClean="0">
                          <a:latin typeface="Times New Roman" pitchFamily="18" charset="0"/>
                          <a:cs typeface="Times New Roman" pitchFamily="18" charset="0"/>
                        </a:rPr>
                        <a:t>Precision(%)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-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95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latin typeface="Times New Roman" pitchFamily="18" charset="0"/>
                          <a:cs typeface="Times New Roman" pitchFamily="18" charset="0"/>
                        </a:rPr>
                        <a:t>97</a:t>
                      </a:r>
                      <a:endParaRPr lang="en-US" sz="1800" dirty="0"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rgbClr val="C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99</a:t>
                      </a:r>
                      <a:endParaRPr lang="en-US" sz="1800" dirty="0">
                        <a:solidFill>
                          <a:srgbClr val="C00000"/>
                        </a:solidFill>
                        <a:latin typeface="Times New Roman" pitchFamily="18" charset="0"/>
                        <a:ea typeface="Calibri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00246" y="330514"/>
            <a:ext cx="2535382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IN" sz="3600" b="1" dirty="0" smtClean="0">
                <a:latin typeface="Times New Roman" pitchFamily="18" charset="0"/>
                <a:cs typeface="Times New Roman" pitchFamily="18" charset="0"/>
              </a:rPr>
              <a:t>Results</a:t>
            </a:r>
            <a:endParaRPr 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3487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Box 64">
            <a:extLst>
              <a:ext uri="{FF2B5EF4-FFF2-40B4-BE49-F238E27FC236}">
                <a16:creationId xmlns="" xmlns:a16="http://schemas.microsoft.com/office/drawing/2014/main" id="{796B8294-4694-0F63-B79D-071F33D327DF}"/>
              </a:ext>
            </a:extLst>
          </p:cNvPr>
          <p:cNvSpPr txBox="1"/>
          <p:nvPr/>
        </p:nvSpPr>
        <p:spPr>
          <a:xfrm>
            <a:off x="530544" y="6234237"/>
            <a:ext cx="11216640" cy="34290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Fig. 1</a:t>
            </a:r>
            <a:r>
              <a:rPr lang="en-IN" sz="1600" b="1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(A) </a:t>
            </a:r>
            <a:r>
              <a:rPr lang="en-IN" sz="1600" b="1" kern="1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Other crop leaves detection (B</a:t>
            </a: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IN" sz="1600" b="1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Healthy leaf detection </a:t>
            </a:r>
            <a:r>
              <a:rPr lang="en-IN" sz="1600" b="1" kern="1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(C</a:t>
            </a: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IN" sz="1600" b="1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Initial stage downy mildew detection</a:t>
            </a:r>
            <a:r>
              <a:rPr lang="en-IN" sz="1600" b="1" kern="1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and (D) </a:t>
            </a:r>
            <a:r>
              <a:rPr lang="en-IN" sz="1600" b="1" kern="1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Fin</a:t>
            </a:r>
            <a:r>
              <a:rPr lang="en-IN" sz="1600" b="1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 stage downy mildew detection 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775854" y="215153"/>
            <a:ext cx="11034937" cy="5840897"/>
            <a:chOff x="775854" y="174812"/>
            <a:chExt cx="11034937" cy="5840897"/>
          </a:xfrm>
        </p:grpSpPr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AFD2BEE8-3954-564B-40FF-5466119E7F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1125" y="428586"/>
              <a:ext cx="5226693" cy="263591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="" xmlns:a16="http://schemas.microsoft.com/office/drawing/2014/main" id="{17E78D6C-B7F2-F45C-45DB-65751F2CD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2651" t="6575" r="1687" b="2890"/>
            <a:stretch>
              <a:fillRect/>
            </a:stretch>
          </p:blipFill>
          <p:spPr>
            <a:xfrm>
              <a:off x="775854" y="3380509"/>
              <a:ext cx="5564759" cy="26352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16A09721-216E-D8B0-57F6-0F560C0EB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3562" t="6162"/>
            <a:stretch>
              <a:fillRect/>
            </a:stretch>
          </p:blipFill>
          <p:spPr>
            <a:xfrm>
              <a:off x="6539344" y="3373577"/>
              <a:ext cx="5271447" cy="2635200"/>
            </a:xfrm>
            <a:prstGeom prst="rect">
              <a:avLst/>
            </a:prstGeom>
          </p:spPr>
        </p:pic>
        <p:sp>
          <p:nvSpPr>
            <p:cNvPr id="9" name="Text Box 65">
              <a:extLst>
                <a:ext uri="{FF2B5EF4-FFF2-40B4-BE49-F238E27FC236}">
                  <a16:creationId xmlns="" xmlns:a16="http://schemas.microsoft.com/office/drawing/2014/main" id="{3C258047-EB89-71B1-2794-74A8E230BDAC}"/>
                </a:ext>
              </a:extLst>
            </p:cNvPr>
            <p:cNvSpPr txBox="1"/>
            <p:nvPr/>
          </p:nvSpPr>
          <p:spPr>
            <a:xfrm>
              <a:off x="882212" y="174812"/>
              <a:ext cx="352720" cy="329021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600" b="1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65">
              <a:extLst>
                <a:ext uri="{FF2B5EF4-FFF2-40B4-BE49-F238E27FC236}">
                  <a16:creationId xmlns="" xmlns:a16="http://schemas.microsoft.com/office/drawing/2014/main" id="{F0A10F14-62AE-8B8F-B306-CA129CA288C8}"/>
                </a:ext>
              </a:extLst>
            </p:cNvPr>
            <p:cNvSpPr txBox="1"/>
            <p:nvPr/>
          </p:nvSpPr>
          <p:spPr>
            <a:xfrm>
              <a:off x="8199552" y="3084612"/>
              <a:ext cx="400819" cy="337128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IN" sz="1600" b="1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  <a:endPara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Box 65">
              <a:extLst>
                <a:ext uri="{FF2B5EF4-FFF2-40B4-BE49-F238E27FC236}">
                  <a16:creationId xmlns="" xmlns:a16="http://schemas.microsoft.com/office/drawing/2014/main" id="{C74E5262-5B56-1716-A1EE-2FE97EA30421}"/>
                </a:ext>
              </a:extLst>
            </p:cNvPr>
            <p:cNvSpPr txBox="1"/>
            <p:nvPr/>
          </p:nvSpPr>
          <p:spPr>
            <a:xfrm>
              <a:off x="804971" y="3106473"/>
              <a:ext cx="352720" cy="361795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600" b="1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endPara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65">
              <a:extLst>
                <a:ext uri="{FF2B5EF4-FFF2-40B4-BE49-F238E27FC236}">
                  <a16:creationId xmlns="" xmlns:a16="http://schemas.microsoft.com/office/drawing/2014/main" id="{426B617B-A519-E278-2640-0C329FDBB82F}"/>
                </a:ext>
              </a:extLst>
            </p:cNvPr>
            <p:cNvSpPr txBox="1"/>
            <p:nvPr/>
          </p:nvSpPr>
          <p:spPr>
            <a:xfrm>
              <a:off x="8178405" y="207818"/>
              <a:ext cx="352720" cy="296014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600" b="1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</a:t>
              </a:r>
              <a:endPara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pic>
          <p:nvPicPr>
            <p:cNvPr id="18" name="Picture 17" descr="F1_curve (6)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0612" y="512914"/>
              <a:ext cx="4917884" cy="2558174"/>
            </a:xfrm>
            <a:prstGeom prst="rect">
              <a:avLst/>
            </a:prstGeom>
          </p:spPr>
        </p:pic>
      </p:grpSp>
      <p:sp>
        <p:nvSpPr>
          <p:cNvPr id="33" name="Date Placeholder 3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658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647F9AB-277F-86A1-8FB5-89745F0AFBB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33625" y="957025"/>
            <a:ext cx="6921211" cy="51909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E3BC355-4B12-7634-072B-6D664B0E6254}"/>
              </a:ext>
            </a:extLst>
          </p:cNvPr>
          <p:cNvSpPr txBox="1"/>
          <p:nvPr/>
        </p:nvSpPr>
        <p:spPr>
          <a:xfrm>
            <a:off x="1991326" y="6264160"/>
            <a:ext cx="9108795" cy="3886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0340" indent="-180340">
              <a:lnSpc>
                <a:spcPct val="107000"/>
              </a:lnSpc>
              <a:spcAft>
                <a:spcPts val="800"/>
              </a:spcAft>
            </a:pPr>
            <a:r>
              <a:rPr lang="en-IN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Fig.</a:t>
            </a:r>
            <a:r>
              <a:rPr lang="en-IN" sz="18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IN" sz="1800" kern="1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Confusion matrix of YOLOv5 for detection of </a:t>
            </a:r>
            <a:r>
              <a:rPr lang="en-IN" sz="1800" b="1" kern="1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Downy mildew </a:t>
            </a:r>
            <a:r>
              <a:rPr lang="en-IN" b="1" kern="1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disease </a:t>
            </a:r>
            <a:r>
              <a:rPr lang="en-IN" b="1" kern="1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IN" sz="18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b="1" kern="1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ridge gourd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79AE00FD-D1E2-DDC8-3629-C6EFCB411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180108" y="0"/>
            <a:ext cx="4447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>
                <a:latin typeface="Times New Roman" pitchFamily="18" charset="0"/>
                <a:cs typeface="Times New Roman" pitchFamily="18" charset="0"/>
              </a:rPr>
              <a:t>Plots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661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4D2FB86D-E57A-D448-C92C-C7250D18D195}"/>
              </a:ext>
            </a:extLst>
          </p:cNvPr>
          <p:cNvGrpSpPr/>
          <p:nvPr/>
        </p:nvGrpSpPr>
        <p:grpSpPr>
          <a:xfrm>
            <a:off x="1365620" y="85725"/>
            <a:ext cx="9395346" cy="6248400"/>
            <a:chOff x="49083" y="0"/>
            <a:chExt cx="8929018" cy="6096000"/>
          </a:xfrm>
        </p:grpSpPr>
        <p:grpSp>
          <p:nvGrpSpPr>
            <p:cNvPr id="8" name="Group 7">
              <a:extLst>
                <a:ext uri="{FF2B5EF4-FFF2-40B4-BE49-F238E27FC236}">
                  <a16:creationId xmlns="" xmlns:a16="http://schemas.microsoft.com/office/drawing/2014/main" id="{4B53EB84-6F82-CE4C-467F-AF45AAA37CC2}"/>
                </a:ext>
              </a:extLst>
            </p:cNvPr>
            <p:cNvGrpSpPr/>
            <p:nvPr/>
          </p:nvGrpSpPr>
          <p:grpSpPr>
            <a:xfrm>
              <a:off x="49083" y="137160"/>
              <a:ext cx="8929018" cy="5958840"/>
              <a:chOff x="47629" y="0"/>
              <a:chExt cx="8664566" cy="580961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="" xmlns:a16="http://schemas.microsoft.com/office/drawing/2014/main" id="{AFD2BEE8-3954-564B-40FF-5466119E7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4718054" y="0"/>
                <a:ext cx="3994141" cy="2746375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="" xmlns:a16="http://schemas.microsoft.com/office/drawing/2014/main" id="{17E78D6C-B7F2-F45C-45DB-65751F2CDD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7629" y="3063240"/>
                <a:ext cx="3994141" cy="2746375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="" xmlns:a16="http://schemas.microsoft.com/office/drawing/2014/main" id="{16A09721-216E-D8B0-57F6-0F560C0EB9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657729" y="3063240"/>
                <a:ext cx="3994141" cy="2746375"/>
              </a:xfrm>
              <a:prstGeom prst="rect">
                <a:avLst/>
              </a:prstGeom>
            </p:spPr>
          </p:pic>
        </p:grpSp>
        <p:sp>
          <p:nvSpPr>
            <p:cNvPr id="9" name="Text Box 65">
              <a:extLst>
                <a:ext uri="{FF2B5EF4-FFF2-40B4-BE49-F238E27FC236}">
                  <a16:creationId xmlns="" xmlns:a16="http://schemas.microsoft.com/office/drawing/2014/main" id="{3C258047-EB89-71B1-2794-74A8E230BDAC}"/>
                </a:ext>
              </a:extLst>
            </p:cNvPr>
            <p:cNvSpPr txBox="1"/>
            <p:nvPr/>
          </p:nvSpPr>
          <p:spPr>
            <a:xfrm>
              <a:off x="746760" y="0"/>
              <a:ext cx="335280" cy="27432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600" b="1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A</a:t>
              </a:r>
              <a:endParaRPr lang="en-IN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Text Box 65">
              <a:extLst>
                <a:ext uri="{FF2B5EF4-FFF2-40B4-BE49-F238E27FC236}">
                  <a16:creationId xmlns="" xmlns:a16="http://schemas.microsoft.com/office/drawing/2014/main" id="{F0A10F14-62AE-8B8F-B306-CA129CA288C8}"/>
                </a:ext>
              </a:extLst>
            </p:cNvPr>
            <p:cNvSpPr txBox="1"/>
            <p:nvPr/>
          </p:nvSpPr>
          <p:spPr>
            <a:xfrm>
              <a:off x="5318760" y="3108960"/>
              <a:ext cx="381000" cy="31242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600" b="1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D</a:t>
              </a:r>
              <a:endParaRPr lang="en-IN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 Box 65">
              <a:extLst>
                <a:ext uri="{FF2B5EF4-FFF2-40B4-BE49-F238E27FC236}">
                  <a16:creationId xmlns="" xmlns:a16="http://schemas.microsoft.com/office/drawing/2014/main" id="{C74E5262-5B56-1716-A1EE-2FE97EA30421}"/>
                </a:ext>
              </a:extLst>
            </p:cNvPr>
            <p:cNvSpPr txBox="1"/>
            <p:nvPr/>
          </p:nvSpPr>
          <p:spPr>
            <a:xfrm>
              <a:off x="594360" y="3108960"/>
              <a:ext cx="335280" cy="33528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600" b="1" kern="10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</a:t>
              </a:r>
              <a:endParaRPr lang="en-IN" sz="11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Text Box 65">
              <a:extLst>
                <a:ext uri="{FF2B5EF4-FFF2-40B4-BE49-F238E27FC236}">
                  <a16:creationId xmlns="" xmlns:a16="http://schemas.microsoft.com/office/drawing/2014/main" id="{426B617B-A519-E278-2640-0C329FDBB82F}"/>
                </a:ext>
              </a:extLst>
            </p:cNvPr>
            <p:cNvSpPr txBox="1"/>
            <p:nvPr/>
          </p:nvSpPr>
          <p:spPr>
            <a:xfrm>
              <a:off x="5364480" y="15240"/>
              <a:ext cx="335280" cy="27432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IN" sz="1600" b="1" kern="1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B</a:t>
              </a:r>
              <a:endParaRPr lang="en-IN" sz="11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7" name="Text Box 64">
            <a:extLst>
              <a:ext uri="{FF2B5EF4-FFF2-40B4-BE49-F238E27FC236}">
                <a16:creationId xmlns="" xmlns:a16="http://schemas.microsoft.com/office/drawing/2014/main" id="{796B8294-4694-0F63-B79D-071F33D327DF}"/>
              </a:ext>
            </a:extLst>
          </p:cNvPr>
          <p:cNvSpPr txBox="1"/>
          <p:nvPr/>
        </p:nvSpPr>
        <p:spPr>
          <a:xfrm>
            <a:off x="530544" y="6234237"/>
            <a:ext cx="11216640" cy="342900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Fig. 3</a:t>
            </a:r>
            <a:r>
              <a:rPr lang="en-IN" sz="1600" b="1" kern="100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16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(A) F-1 confidence curve (B) Precision recall curve (C) Precision-confidence curve and (D) Recall-confidence curve</a:t>
            </a:r>
            <a:endParaRPr lang="en-IN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386EA3A-60F9-6694-C7EB-CC1E65AF4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 dirty="0"/>
          </a:p>
        </p:txBody>
      </p:sp>
      <p:pic>
        <p:nvPicPr>
          <p:cNvPr id="18" name="Picture 17" descr="F1_curve (6)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10345" y="353425"/>
            <a:ext cx="4330800" cy="2887200"/>
          </a:xfrm>
          <a:prstGeom prst="rect">
            <a:avLst/>
          </a:prstGeom>
        </p:spPr>
      </p:pic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658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="" xmlns:a16="http://schemas.microsoft.com/office/drawing/2014/main" id="{958C444D-98DE-4A9C-1B2A-3F1943083EE2}"/>
              </a:ext>
            </a:extLst>
          </p:cNvPr>
          <p:cNvSpPr/>
          <p:nvPr/>
        </p:nvSpPr>
        <p:spPr>
          <a:xfrm>
            <a:off x="4369836" y="587928"/>
            <a:ext cx="3452327" cy="522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37F7B811-A431-C193-453A-E0246416D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241" y="239991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F04E7BEC-DA2A-6342-0218-822FE2C93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DEF934E-0D2D-695B-4B76-DA88BCB70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0879DBC-8691-BA1A-51C1-21D1A257C87E}"/>
              </a:ext>
            </a:extLst>
          </p:cNvPr>
          <p:cNvSpPr txBox="1"/>
          <p:nvPr/>
        </p:nvSpPr>
        <p:spPr>
          <a:xfrm>
            <a:off x="828640" y="1508374"/>
            <a:ext cx="10616184" cy="23083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Shodhan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Jain, H. S.,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Vasudevan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S. N.,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Hanumantharaya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B. G.,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Vishwanath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K., &amp;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Marappa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N. (2023). "Comprehensive Assessment of Ridge Gourd [Luffa acutangula (L.)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Roxb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.] Genotypes for Growth and Seed Yield."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i="1" dirty="0" err="1" smtClean="0">
                <a:latin typeface="Times New Roman" pitchFamily="18" charset="0"/>
                <a:cs typeface="Times New Roman" pitchFamily="18" charset="0"/>
              </a:rPr>
              <a:t>Pharma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Innovation Journal, 12(12), Part J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861-865.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Sundharaiya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K.,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Sriram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N.,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Sivakumar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V., &amp;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Sathish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G. (2022). "Integrated Crop Management Practices in Ridge Gourd Hybrid COH 1 for Increasing Yield and Income under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Cuddalore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District of Tamil Nadu, India."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International Journal of Plant &amp; Soil Science, 34(22)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871-876.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Chen, X., Wang, R., Yuan, Z., Chen, S., &amp; </a:t>
            </a:r>
            <a:r>
              <a:rPr lang="en-US" dirty="0" err="1" smtClean="0"/>
              <a:t>Zou</a:t>
            </a:r>
            <a:r>
              <a:rPr lang="en-US" dirty="0" smtClean="0"/>
              <a:t>, X. (2022). "Plant Disease Recognition Model Based on Improved YOLOv5." Agronomy, 12(2), 365.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716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="" xmlns:a16="http://schemas.microsoft.com/office/drawing/2014/main" id="{958C444D-98DE-4A9C-1B2A-3F1943083EE2}"/>
              </a:ext>
            </a:extLst>
          </p:cNvPr>
          <p:cNvSpPr/>
          <p:nvPr/>
        </p:nvSpPr>
        <p:spPr>
          <a:xfrm>
            <a:off x="4369836" y="587928"/>
            <a:ext cx="3452327" cy="522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="" xmlns:a16="http://schemas.microsoft.com/office/drawing/2014/main" id="{37F7B811-A431-C193-453A-E0246416D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7241" y="239991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F04E7BEC-DA2A-6342-0218-822FE2C93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23165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CDEF934E-0D2D-695B-4B76-DA88BCB70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0879DBC-8691-BA1A-51C1-21D1A257C87E}"/>
              </a:ext>
            </a:extLst>
          </p:cNvPr>
          <p:cNvSpPr txBox="1"/>
          <p:nvPr/>
        </p:nvSpPr>
        <p:spPr>
          <a:xfrm>
            <a:off x="828640" y="1508374"/>
            <a:ext cx="10616184" cy="34163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342900" marR="0" lvl="0" indent="-34290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High accuracy (99%) was achieved in identifying healthy ridge gourd leaves.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Accuracy for downy mildew-infected leaves was slightly lower at 95% for early stage and 97% for later stage, with occasional misclassifications.</a:t>
            </a: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endParaRPr lang="en-US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lvl="0" indent="-457200" algn="just" eaLnBrk="0" fontAlgn="base" hangingPunct="0">
              <a:spcBef>
                <a:spcPct val="0"/>
              </a:spcBef>
              <a:spcAft>
                <a:spcPct val="0"/>
              </a:spcAft>
              <a:buAutoNum type="arabicPeriod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The deep learning-based detection model for downy mildew in ridge gourd achieved a mean Average Precision (</a:t>
            </a:r>
            <a:r>
              <a:rPr lang="en-US" sz="2400" dirty="0" err="1" smtClean="0">
                <a:latin typeface="Times New Roman" pitchFamily="18" charset="0"/>
                <a:cs typeface="Times New Roman" pitchFamily="18" charset="0"/>
              </a:rPr>
              <a:t>mAP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) of 0.992 at 0.5.</a:t>
            </a:r>
            <a:r>
              <a:rPr lang="en-US" altLang="en-US" sz="2400" dirty="0" smtClean="0">
                <a:latin typeface="Times New Roman" pitchFamily="18" charset="0"/>
                <a:cs typeface="Times New Roman" pitchFamily="18" charset="0"/>
              </a:rPr>
              <a:t> </a:t>
            </a:r>
            <a:endParaRPr kumimoji="0" lang="en-US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716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6B80857F-AD13-D081-E40C-04C9E41DB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9" name="AutoShape 6" descr="Creative Thank You Presentation Template - SlideKit">
            <a:extLst>
              <a:ext uri="{FF2B5EF4-FFF2-40B4-BE49-F238E27FC236}">
                <a16:creationId xmlns="" xmlns:a16="http://schemas.microsoft.com/office/drawing/2014/main" id="{9036F277-7D30-8513-1527-FD7BCD6C30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3F6A130C-A37E-ED83-2ED2-45170986C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457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33AC2C5-8BF1-0270-93C3-38038770D198}"/>
              </a:ext>
            </a:extLst>
          </p:cNvPr>
          <p:cNvSpPr txBox="1"/>
          <p:nvPr/>
        </p:nvSpPr>
        <p:spPr>
          <a:xfrm>
            <a:off x="275121" y="1064394"/>
            <a:ext cx="5745481" cy="3477875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§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Ridge gourd (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Luffa acutangula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 is a significant vegetable crop in India, valued for its nutritional and economic importance.</a:t>
            </a:r>
          </a:p>
          <a:p>
            <a:pPr marL="457200" indent="-457200" algn="just"/>
            <a:endParaRPr lang="en-IN" sz="2000" dirty="0">
              <a:effectLst/>
              <a:latin typeface="Times New Roman" pitchFamily="18" charset="0"/>
              <a:ea typeface="Tahoma" panose="020B0604030504040204" pitchFamily="34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§"/>
            </a:pPr>
            <a:r>
              <a:rPr lang="en-IN" sz="2000" dirty="0" smtClean="0">
                <a:effectLst/>
                <a:latin typeface="Times New Roman" pitchFamily="18" charset="0"/>
                <a:ea typeface="Tahoma" panose="020B0604030504040204" pitchFamily="34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Ridge gourd is cultivating in 24,500 acres approximately in India with production of 3,16,925 tones . </a:t>
            </a:r>
          </a:p>
          <a:p>
            <a:pPr marL="342900" indent="-342900" algn="just"/>
            <a:endParaRPr lang="en-IN" sz="2000" dirty="0">
              <a:effectLst/>
              <a:latin typeface="Times New Roman" pitchFamily="18" charset="0"/>
              <a:ea typeface="Tahoma" panose="020B0604030504040204" pitchFamily="34" charset="0"/>
              <a:cs typeface="Times New Roman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882279A8-A5D6-55FA-F005-7A190E6F6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grpSp>
        <p:nvGrpSpPr>
          <p:cNvPr id="15" name="Group 14"/>
          <p:cNvGrpSpPr/>
          <p:nvPr/>
        </p:nvGrpSpPr>
        <p:grpSpPr>
          <a:xfrm>
            <a:off x="6224336" y="1188720"/>
            <a:ext cx="5708584" cy="2014888"/>
            <a:chOff x="6071955" y="0"/>
            <a:chExt cx="6011099" cy="1980000"/>
          </a:xfrm>
        </p:grpSpPr>
        <p:pic>
          <p:nvPicPr>
            <p:cNvPr id="10" name="Picture 9" descr="h (1)_02_horizontal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1955" y="0"/>
              <a:ext cx="1980000" cy="1980000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  <p:pic>
          <p:nvPicPr>
            <p:cNvPr id="12" name="Picture 11" descr="e_R (10)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flipV="1">
              <a:off x="8078517" y="0"/>
              <a:ext cx="1980000" cy="1980000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  <p:pic>
          <p:nvPicPr>
            <p:cNvPr id="14" name="Picture 13" descr="L-314-_03_vertical_JPG.rf.46ff28debe588f2d99c5c0666b9c5e62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11741" y="0"/>
              <a:ext cx="1971313" cy="1980000"/>
            </a:xfrm>
            <a:prstGeom prst="rect">
              <a:avLst/>
            </a:prstGeom>
            <a:ln>
              <a:solidFill>
                <a:schemeClr val="bg2">
                  <a:lumMod val="10000"/>
                </a:schemeClr>
              </a:solidFill>
            </a:ln>
          </p:spPr>
        </p:pic>
      </p:grpSp>
      <p:sp>
        <p:nvSpPr>
          <p:cNvPr id="18" name="TextBox 17"/>
          <p:cNvSpPr txBox="1"/>
          <p:nvPr/>
        </p:nvSpPr>
        <p:spPr>
          <a:xfrm>
            <a:off x="2926080" y="274320"/>
            <a:ext cx="576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08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lang="en-US" sz="4000" b="1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D33AC2C5-8BF1-0270-93C3-38038770D198}"/>
              </a:ext>
            </a:extLst>
          </p:cNvPr>
          <p:cNvSpPr txBox="1"/>
          <p:nvPr/>
        </p:nvSpPr>
        <p:spPr>
          <a:xfrm>
            <a:off x="6169793" y="3956786"/>
            <a:ext cx="5745481" cy="4093428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</p:spPr>
        <p:txBody>
          <a:bodyPr wrap="square">
            <a:spAutoFit/>
          </a:bodyPr>
          <a:lstStyle/>
          <a:p>
            <a:pPr marL="457200" indent="-457200" algn="just">
              <a:buFont typeface="Wingdings" pitchFamily="2" charset="2"/>
              <a:buChar char="§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Downy mildew is a significant fungal disease                         affecting ridge gourd and other cucurbit crops worldwide, caused by the pathogen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Pseudoperonospora </a:t>
            </a:r>
            <a:r>
              <a:rPr lang="en-US" sz="2000" b="1" i="1" dirty="0" err="1" smtClean="0">
                <a:latin typeface="Times New Roman" pitchFamily="18" charset="0"/>
                <a:cs typeface="Times New Roman" pitchFamily="18" charset="0"/>
              </a:rPr>
              <a:t>cubensis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 .</a:t>
            </a:r>
          </a:p>
          <a:p>
            <a:pPr marL="457200" indent="-457200" algn="just">
              <a:buFont typeface="Wingdings" pitchFamily="2" charset="2"/>
              <a:buChar char="§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>
              <a:buFont typeface="Wingdings" pitchFamily="2" charset="2"/>
              <a:buChar char="§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Infected ridge gourd plants may experience up to 40-60% reduction in marketable yield due to downy mildew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i="1" dirty="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sz="2000" b="1" i="1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/>
            <a:endParaRPr lang="en-IN" sz="2000" dirty="0">
              <a:effectLst/>
              <a:latin typeface="Times New Roman" pitchFamily="18" charset="0"/>
              <a:ea typeface="Tahoma" panose="020B0604030504040204" pitchFamily="34" charset="0"/>
              <a:cs typeface="Times New Roman" pitchFamily="18" charset="0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24338" y="3240505"/>
            <a:ext cx="190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Healthy leaf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41370" y="3264568"/>
            <a:ext cx="190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Early Stage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058401" y="3240504"/>
            <a:ext cx="190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final Stage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2</a:t>
            </a:fld>
            <a:endParaRPr lang="en-IN" dirty="0"/>
          </a:p>
        </p:txBody>
      </p:sp>
      <p:pic>
        <p:nvPicPr>
          <p:cNvPr id="17" name="Picture 2" descr="Ridge Gourd Cultivation | Farming With Structured Water, India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6566" y="3478446"/>
            <a:ext cx="4214716" cy="31610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7502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bc61062-5437-4ebc-a689-b08bf855a8fb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92" y="1244523"/>
            <a:ext cx="3663316" cy="3556190"/>
          </a:xfrm>
          <a:prstGeom prst="rect">
            <a:avLst/>
          </a:prstGeom>
          <a:ln>
            <a:noFill/>
          </a:ln>
          <a:effectLst>
            <a:softEdge rad="127000"/>
          </a:effectLst>
        </p:spPr>
      </p:pic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9C17B173-B956-E3F8-76E4-73A0912E20B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00"/>
          <a:stretch/>
        </p:blipFill>
        <p:spPr>
          <a:xfrm>
            <a:off x="7929797" y="3512050"/>
            <a:ext cx="3852290" cy="33459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38A847E-75D4-81F4-E8D1-93E540DFABF4}"/>
              </a:ext>
            </a:extLst>
          </p:cNvPr>
          <p:cNvSpPr txBox="1"/>
          <p:nvPr/>
        </p:nvSpPr>
        <p:spPr>
          <a:xfrm>
            <a:off x="4114800" y="1280161"/>
            <a:ext cx="753255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Although downy mildew symptoms like yellow patches on leaves are distinct and easy to identify, early or mild symptoms can still be missed during large-scale inspections, making traditional methods less practical . 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Delays in detection often result in severe infections, requiring more intensive and environmentally harmful management measures .</a:t>
            </a:r>
          </a:p>
          <a:p>
            <a:pPr marL="342900" indent="-342900" algn="just">
              <a:spcAft>
                <a:spcPts val="1200"/>
              </a:spcAft>
              <a:buFont typeface="Wingdings" panose="05000000000000000000" pitchFamily="2" charset="2"/>
              <a:buChar char="§"/>
            </a:pPr>
            <a:endParaRPr lang="en-IN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26080" y="274320"/>
            <a:ext cx="576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080807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</a:t>
            </a:r>
            <a:endParaRPr lang="en-US" sz="4000" b="1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6025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4" name="TextBox 3"/>
          <p:cNvSpPr txBox="1"/>
          <p:nvPr/>
        </p:nvSpPr>
        <p:spPr>
          <a:xfrm>
            <a:off x="0" y="259080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>
                <a:latin typeface="Times New Roman" pitchFamily="18" charset="0"/>
                <a:cs typeface="Times New Roman" pitchFamily="18" charset="0"/>
              </a:rPr>
              <a:t>Methodology</a:t>
            </a:r>
            <a:endParaRPr lang="en-US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4</a:t>
            </a:fld>
            <a:endParaRPr lang="en-IN"/>
          </a:p>
        </p:txBody>
      </p:sp>
      <p:grpSp>
        <p:nvGrpSpPr>
          <p:cNvPr id="50" name="Group 49"/>
          <p:cNvGrpSpPr/>
          <p:nvPr/>
        </p:nvGrpSpPr>
        <p:grpSpPr>
          <a:xfrm>
            <a:off x="568037" y="1122218"/>
            <a:ext cx="11291454" cy="4876800"/>
            <a:chOff x="554182" y="1371600"/>
            <a:chExt cx="11291454" cy="4876800"/>
          </a:xfrm>
        </p:grpSpPr>
        <p:pic>
          <p:nvPicPr>
            <p:cNvPr id="51" name="Picture 50" descr="hqdefault.jpg"/>
            <p:cNvPicPr/>
            <p:nvPr/>
          </p:nvPicPr>
          <p:blipFill>
            <a:blip r:embed="rId3"/>
            <a:srcRect l="5137" t="12146" r="18099" b="3668"/>
            <a:stretch>
              <a:fillRect/>
            </a:stretch>
          </p:blipFill>
          <p:spPr>
            <a:xfrm flipH="1">
              <a:off x="554182" y="2417771"/>
              <a:ext cx="1619724" cy="125583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52" name="AutoShape 2"/>
            <p:cNvCxnSpPr>
              <a:cxnSpLocks noChangeShapeType="1"/>
              <a:stCxn id="51" idx="1"/>
              <a:endCxn id="55" idx="1"/>
            </p:cNvCxnSpPr>
            <p:nvPr/>
          </p:nvCxnSpPr>
          <p:spPr bwMode="auto">
            <a:xfrm flipV="1">
              <a:off x="2173906" y="1772013"/>
              <a:ext cx="829884" cy="127367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53" name="AutoShape 3"/>
            <p:cNvCxnSpPr>
              <a:cxnSpLocks noChangeShapeType="1"/>
              <a:stCxn id="51" idx="1"/>
              <a:endCxn id="56" idx="1"/>
            </p:cNvCxnSpPr>
            <p:nvPr/>
          </p:nvCxnSpPr>
          <p:spPr bwMode="auto">
            <a:xfrm flipV="1">
              <a:off x="2173906" y="2744233"/>
              <a:ext cx="818676" cy="30145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cxnSp>
          <p:nvCxnSpPr>
            <p:cNvPr id="54" name="AutoShape 4"/>
            <p:cNvCxnSpPr>
              <a:cxnSpLocks noChangeShapeType="1"/>
              <a:stCxn id="51" idx="1"/>
              <a:endCxn id="57" idx="1"/>
            </p:cNvCxnSpPr>
            <p:nvPr/>
          </p:nvCxnSpPr>
          <p:spPr bwMode="auto">
            <a:xfrm>
              <a:off x="2173906" y="3045690"/>
              <a:ext cx="809194" cy="778164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</p:cxnSp>
        <p:pic>
          <p:nvPicPr>
            <p:cNvPr id="55" name="Picture 54" descr="h (1)_02_horizontal.JPG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03790" y="1371600"/>
              <a:ext cx="710027" cy="800825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pic>
          <p:nvPicPr>
            <p:cNvPr id="56" name="Picture 55" descr="e_R (10).JPG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 flipV="1">
              <a:off x="2992582" y="2369127"/>
              <a:ext cx="759842" cy="750212"/>
            </a:xfrm>
            <a:prstGeom prst="rect">
              <a:avLst/>
            </a:prstGeom>
          </p:spPr>
        </p:pic>
        <p:pic>
          <p:nvPicPr>
            <p:cNvPr id="57" name="Picture 56" descr="L-314-_03_vertical_JPG.rf.46ff28debe588f2d99c5c0666b9c5e62.jpg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983100" y="3422072"/>
              <a:ext cx="840753" cy="803564"/>
            </a:xfrm>
            <a:prstGeom prst="rect">
              <a:avLst/>
            </a:prstGeom>
          </p:spPr>
        </p:pic>
        <p:sp>
          <p:nvSpPr>
            <p:cNvPr id="58" name="Text Box 5"/>
            <p:cNvSpPr txBox="1">
              <a:spLocks noChangeArrowheads="1"/>
            </p:cNvSpPr>
            <p:nvPr/>
          </p:nvSpPr>
          <p:spPr bwMode="auto">
            <a:xfrm>
              <a:off x="3011146" y="2182526"/>
              <a:ext cx="674161" cy="2281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Healthy</a:t>
              </a:r>
              <a:endPara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9" name="Text Box 6"/>
            <p:cNvSpPr txBox="1">
              <a:spLocks noChangeArrowheads="1"/>
            </p:cNvSpPr>
            <p:nvPr/>
          </p:nvSpPr>
          <p:spPr bwMode="auto">
            <a:xfrm>
              <a:off x="2759870" y="3074905"/>
              <a:ext cx="1175358" cy="3172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Downy Mildew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Early</a:t>
              </a:r>
              <a:endPara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1" name="Text Box 7"/>
            <p:cNvSpPr txBox="1">
              <a:spLocks noChangeArrowheads="1"/>
            </p:cNvSpPr>
            <p:nvPr/>
          </p:nvSpPr>
          <p:spPr bwMode="auto">
            <a:xfrm>
              <a:off x="2603823" y="4119812"/>
              <a:ext cx="1526215" cy="495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Downy Mildew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N" sz="9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Later</a:t>
              </a:r>
              <a:endPara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2" name="AutoShape 8"/>
            <p:cNvSpPr>
              <a:spLocks noChangeArrowheads="1"/>
            </p:cNvSpPr>
            <p:nvPr/>
          </p:nvSpPr>
          <p:spPr bwMode="auto">
            <a:xfrm>
              <a:off x="4088523" y="2553456"/>
              <a:ext cx="346482" cy="190617"/>
            </a:xfrm>
            <a:prstGeom prst="rightArrow">
              <a:avLst>
                <a:gd name="adj1" fmla="val 50000"/>
                <a:gd name="adj2" fmla="val 42895"/>
              </a:avLst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1F4D78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3" name="Picture 62" descr="images.png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4647691" y="2280098"/>
              <a:ext cx="639703" cy="603841"/>
            </a:xfrm>
            <a:prstGeom prst="rect">
              <a:avLst/>
            </a:prstGeom>
          </p:spPr>
        </p:pic>
        <p:sp>
          <p:nvSpPr>
            <p:cNvPr id="64" name="Text Box 9"/>
            <p:cNvSpPr txBox="1">
              <a:spLocks noChangeArrowheads="1"/>
            </p:cNvSpPr>
            <p:nvPr/>
          </p:nvSpPr>
          <p:spPr bwMode="auto">
            <a:xfrm>
              <a:off x="4477644" y="2792526"/>
              <a:ext cx="1162102" cy="353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Image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Acquisition</a:t>
              </a:r>
              <a:endPara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65" name="Picture 64" descr="3630471.png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161575" y="2021720"/>
              <a:ext cx="798574" cy="793464"/>
            </a:xfrm>
            <a:prstGeom prst="rect">
              <a:avLst/>
            </a:prstGeom>
          </p:spPr>
        </p:pic>
        <p:sp>
          <p:nvSpPr>
            <p:cNvPr id="66" name="AutoShape 8"/>
            <p:cNvSpPr>
              <a:spLocks noChangeArrowheads="1"/>
            </p:cNvSpPr>
            <p:nvPr/>
          </p:nvSpPr>
          <p:spPr bwMode="auto">
            <a:xfrm>
              <a:off x="5576977" y="2486359"/>
              <a:ext cx="346482" cy="190617"/>
            </a:xfrm>
            <a:prstGeom prst="rightArrow">
              <a:avLst>
                <a:gd name="adj1" fmla="val 50000"/>
                <a:gd name="adj2" fmla="val 42895"/>
              </a:avLst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1F4D78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Text Box 11"/>
            <p:cNvSpPr txBox="1">
              <a:spLocks noChangeArrowheads="1"/>
            </p:cNvSpPr>
            <p:nvPr/>
          </p:nvSpPr>
          <p:spPr bwMode="auto">
            <a:xfrm>
              <a:off x="6106263" y="2792525"/>
              <a:ext cx="1021938" cy="3651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Leaf Image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Dataset</a:t>
              </a:r>
              <a:endPara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68" name="AutoShape 8"/>
            <p:cNvSpPr>
              <a:spLocks noChangeArrowheads="1"/>
            </p:cNvSpPr>
            <p:nvPr/>
          </p:nvSpPr>
          <p:spPr bwMode="auto">
            <a:xfrm>
              <a:off x="7221479" y="2395713"/>
              <a:ext cx="346482" cy="190617"/>
            </a:xfrm>
            <a:prstGeom prst="rightArrow">
              <a:avLst>
                <a:gd name="adj1" fmla="val 50000"/>
                <a:gd name="adj2" fmla="val 42895"/>
              </a:avLst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1F4D78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69" name="Picture 68" descr="gear log1.jpg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89366" y="2112786"/>
              <a:ext cx="878397" cy="690964"/>
            </a:xfrm>
            <a:prstGeom prst="rect">
              <a:avLst/>
            </a:prstGeom>
          </p:spPr>
        </p:pic>
        <p:sp>
          <p:nvSpPr>
            <p:cNvPr id="70" name="Text Box 13"/>
            <p:cNvSpPr txBox="1">
              <a:spLocks noChangeArrowheads="1"/>
            </p:cNvSpPr>
            <p:nvPr/>
          </p:nvSpPr>
          <p:spPr bwMode="auto">
            <a:xfrm>
              <a:off x="7567583" y="2764080"/>
              <a:ext cx="1524090" cy="4956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Pre-processing</a:t>
              </a:r>
              <a:endPara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grpSp>
          <p:nvGrpSpPr>
            <p:cNvPr id="71" name="Group 15"/>
            <p:cNvGrpSpPr>
              <a:grpSpLocks/>
            </p:cNvGrpSpPr>
            <p:nvPr/>
          </p:nvGrpSpPr>
          <p:grpSpPr bwMode="auto">
            <a:xfrm>
              <a:off x="9229341" y="2305879"/>
              <a:ext cx="2427489" cy="1611205"/>
              <a:chOff x="6858" y="12625"/>
              <a:chExt cx="3732" cy="1703"/>
            </a:xfrm>
          </p:grpSpPr>
          <p:sp>
            <p:nvSpPr>
              <p:cNvPr id="85" name="Text Box 16"/>
              <p:cNvSpPr txBox="1">
                <a:spLocks noChangeArrowheads="1"/>
              </p:cNvSpPr>
              <p:nvPr/>
            </p:nvSpPr>
            <p:spPr bwMode="auto">
              <a:xfrm>
                <a:off x="7395" y="12625"/>
                <a:ext cx="2305" cy="428"/>
              </a:xfrm>
              <a:prstGeom prst="rect">
                <a:avLst/>
              </a:prstGeom>
              <a:solidFill>
                <a:srgbClr val="FFC000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7F5F00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cs typeface="Arial" pitchFamily="34" charset="0"/>
                  </a:rPr>
                  <a:t>Dataset Division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86" name="AutoShape 17"/>
              <p:cNvCxnSpPr>
                <a:cxnSpLocks noChangeShapeType="1"/>
              </p:cNvCxnSpPr>
              <p:nvPr/>
            </p:nvCxnSpPr>
            <p:spPr bwMode="auto">
              <a:xfrm>
                <a:off x="8616" y="13053"/>
                <a:ext cx="1010" cy="92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cxnSp>
            <p:nvCxnSpPr>
              <p:cNvPr id="87" name="AutoShape 18"/>
              <p:cNvCxnSpPr>
                <a:cxnSpLocks noChangeShapeType="1"/>
              </p:cNvCxnSpPr>
              <p:nvPr/>
            </p:nvCxnSpPr>
            <p:spPr bwMode="auto">
              <a:xfrm flipH="1">
                <a:off x="7597" y="13053"/>
                <a:ext cx="1019" cy="920"/>
              </a:xfrm>
              <a:prstGeom prst="straightConnector1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</p:cxnSp>
          <p:sp>
            <p:nvSpPr>
              <p:cNvPr id="88" name="Text Box 19"/>
              <p:cNvSpPr txBox="1">
                <a:spLocks noChangeArrowheads="1"/>
              </p:cNvSpPr>
              <p:nvPr/>
            </p:nvSpPr>
            <p:spPr bwMode="auto">
              <a:xfrm>
                <a:off x="6858" y="13973"/>
                <a:ext cx="1442" cy="355"/>
              </a:xfrm>
              <a:prstGeom prst="rect">
                <a:avLst/>
              </a:prstGeom>
              <a:solidFill>
                <a:srgbClr val="70AD47"/>
              </a:solidFill>
              <a:ln w="6350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375623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cs typeface="Arial" pitchFamily="34" charset="0"/>
                  </a:rPr>
                  <a:t>Test set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89" name="Text Box 20"/>
              <p:cNvSpPr txBox="1">
                <a:spLocks noChangeArrowheads="1"/>
              </p:cNvSpPr>
              <p:nvPr/>
            </p:nvSpPr>
            <p:spPr bwMode="auto">
              <a:xfrm>
                <a:off x="8616" y="13973"/>
                <a:ext cx="1974" cy="355"/>
              </a:xfrm>
              <a:prstGeom prst="rect">
                <a:avLst/>
              </a:prstGeom>
              <a:solidFill>
                <a:srgbClr val="70AD47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dist="28398" dir="3806097" algn="ctr" rotWithShape="0">
                  <a:srgbClr val="375623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100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000" b="0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itchFamily="18" charset="0"/>
                    <a:cs typeface="Arial" pitchFamily="34" charset="0"/>
                  </a:rPr>
                  <a:t>Train set</a:t>
                </a:r>
                <a:endParaRPr kumimoji="0" 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72" name="AutoShape 8"/>
            <p:cNvSpPr>
              <a:spLocks noChangeArrowheads="1"/>
            </p:cNvSpPr>
            <p:nvPr/>
          </p:nvSpPr>
          <p:spPr bwMode="auto">
            <a:xfrm>
              <a:off x="8986016" y="2384383"/>
              <a:ext cx="346482" cy="190617"/>
            </a:xfrm>
            <a:prstGeom prst="rightArrow">
              <a:avLst>
                <a:gd name="adj1" fmla="val 50000"/>
                <a:gd name="adj2" fmla="val 42895"/>
              </a:avLst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1F4D78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73" name="Picture 72" descr="1-s2.0-S1574954121000807-ga1_lrg.jpg"/>
            <p:cNvPicPr/>
            <p:nvPr/>
          </p:nvPicPr>
          <p:blipFill>
            <a:blip r:embed="rId10" cstate="print"/>
            <a:srcRect l="80999" t="65517" r="2123" b="7411"/>
            <a:stretch>
              <a:fillRect/>
            </a:stretch>
          </p:blipFill>
          <p:spPr>
            <a:xfrm>
              <a:off x="10234778" y="4441869"/>
              <a:ext cx="1565214" cy="1471549"/>
            </a:xfrm>
            <a:prstGeom prst="rect">
              <a:avLst/>
            </a:prstGeom>
          </p:spPr>
        </p:pic>
        <p:sp>
          <p:nvSpPr>
            <p:cNvPr id="74" name="Text Box 21"/>
            <p:cNvSpPr txBox="1">
              <a:spLocks noChangeArrowheads="1"/>
            </p:cNvSpPr>
            <p:nvPr/>
          </p:nvSpPr>
          <p:spPr bwMode="auto">
            <a:xfrm>
              <a:off x="10117486" y="5887233"/>
              <a:ext cx="1728150" cy="3611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Hyper Parameter Tuning</a:t>
              </a:r>
              <a:endPara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pic>
          <p:nvPicPr>
            <p:cNvPr id="75" name="Picture 74" descr="1-s2.0-S1574954121000807-ga1_lrg.jpg"/>
            <p:cNvPicPr/>
            <p:nvPr/>
          </p:nvPicPr>
          <p:blipFill>
            <a:blip r:embed="rId10" cstate="print"/>
            <a:srcRect l="44937" t="69599" r="25561" b="3114"/>
            <a:stretch>
              <a:fillRect/>
            </a:stretch>
          </p:blipFill>
          <p:spPr>
            <a:xfrm>
              <a:off x="7098327" y="4739505"/>
              <a:ext cx="2124375" cy="1155735"/>
            </a:xfrm>
            <a:prstGeom prst="rect">
              <a:avLst/>
            </a:prstGeom>
          </p:spPr>
        </p:pic>
        <p:sp>
          <p:nvSpPr>
            <p:cNvPr id="76" name="Text Box 22"/>
            <p:cNvSpPr txBox="1">
              <a:spLocks noChangeArrowheads="1"/>
            </p:cNvSpPr>
            <p:nvPr/>
          </p:nvSpPr>
          <p:spPr bwMode="auto">
            <a:xfrm>
              <a:off x="7155958" y="5813094"/>
              <a:ext cx="2121397" cy="3370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Deep Neural Network Training</a:t>
              </a:r>
              <a:endPara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7" name="AutoShape 23"/>
            <p:cNvSpPr>
              <a:spLocks noChangeArrowheads="1"/>
            </p:cNvSpPr>
            <p:nvPr/>
          </p:nvSpPr>
          <p:spPr bwMode="auto">
            <a:xfrm>
              <a:off x="10952366" y="4148672"/>
              <a:ext cx="174303" cy="252817"/>
            </a:xfrm>
            <a:prstGeom prst="downArrow">
              <a:avLst>
                <a:gd name="adj1" fmla="val 50000"/>
                <a:gd name="adj2" fmla="val 38415"/>
              </a:avLst>
            </a:prstGeom>
            <a:solidFill>
              <a:srgbClr val="5B9BD5"/>
            </a:solidFill>
            <a:ln w="9525">
              <a:solidFill>
                <a:srgbClr val="2E74B5"/>
              </a:solidFill>
              <a:miter lim="800000"/>
              <a:headEnd/>
              <a:tailEnd/>
            </a:ln>
            <a:effectLst/>
          </p:spPr>
          <p:txBody>
            <a:bodyPr vert="eaVert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AutoShape 24"/>
            <p:cNvSpPr>
              <a:spLocks noChangeArrowheads="1"/>
            </p:cNvSpPr>
            <p:nvPr/>
          </p:nvSpPr>
          <p:spPr bwMode="auto">
            <a:xfrm flipH="1">
              <a:off x="9534432" y="5192498"/>
              <a:ext cx="259329" cy="164532"/>
            </a:xfrm>
            <a:prstGeom prst="rightArrow">
              <a:avLst>
                <a:gd name="adj1" fmla="val 50000"/>
                <a:gd name="adj2" fmla="val 48140"/>
              </a:avLst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1F4D78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Text Box 25"/>
            <p:cNvSpPr txBox="1">
              <a:spLocks noChangeArrowheads="1"/>
            </p:cNvSpPr>
            <p:nvPr/>
          </p:nvSpPr>
          <p:spPr bwMode="auto">
            <a:xfrm>
              <a:off x="4582426" y="5209141"/>
              <a:ext cx="1859942" cy="363173"/>
            </a:xfrm>
            <a:prstGeom prst="rect">
              <a:avLst/>
            </a:prstGeom>
            <a:gradFill rotWithShape="0">
              <a:gsLst>
                <a:gs pos="0">
                  <a:srgbClr val="ED7D31"/>
                </a:gs>
                <a:gs pos="100000">
                  <a:srgbClr val="823B0B"/>
                </a:gs>
              </a:gsLst>
              <a:lin ang="2700000" scaled="1"/>
            </a:gradFill>
            <a:ln w="12700">
              <a:solidFill>
                <a:srgbClr val="823B0B"/>
              </a:solidFill>
              <a:miter lim="800000"/>
              <a:headEnd/>
              <a:tailEnd/>
            </a:ln>
            <a:effectLst>
              <a:outerShdw sy="50000" kx="-2453608" rotWithShape="0">
                <a:srgbClr val="F7CAAC">
                  <a:alpha val="50000"/>
                </a:srgb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Performance Assessment</a:t>
              </a:r>
              <a:endPara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80" name="AutoShape 26"/>
            <p:cNvCxnSpPr>
              <a:cxnSpLocks noChangeShapeType="1"/>
              <a:stCxn id="88" idx="1"/>
            </p:cNvCxnSpPr>
            <p:nvPr/>
          </p:nvCxnSpPr>
          <p:spPr bwMode="auto">
            <a:xfrm rot="10800000" flipV="1">
              <a:off x="5513214" y="3749167"/>
              <a:ext cx="3716129" cy="1513458"/>
            </a:xfrm>
            <a:prstGeom prst="bentConnector3">
              <a:avLst>
                <a:gd name="adj1" fmla="val 100067"/>
              </a:avLst>
            </a:prstGeom>
            <a:noFill/>
            <a:ln w="9525">
              <a:solidFill>
                <a:srgbClr val="000000"/>
              </a:solidFill>
              <a:miter lim="800000"/>
              <a:headEnd/>
              <a:tailEnd type="triangle" w="med" len="med"/>
            </a:ln>
          </p:spPr>
        </p:cxnSp>
        <p:sp>
          <p:nvSpPr>
            <p:cNvPr id="81" name="AutoShape 24"/>
            <p:cNvSpPr>
              <a:spLocks noChangeArrowheads="1"/>
            </p:cNvSpPr>
            <p:nvPr/>
          </p:nvSpPr>
          <p:spPr bwMode="auto">
            <a:xfrm flipH="1">
              <a:off x="6737583" y="5260483"/>
              <a:ext cx="259329" cy="164532"/>
            </a:xfrm>
            <a:prstGeom prst="rightArrow">
              <a:avLst>
                <a:gd name="adj1" fmla="val 50000"/>
                <a:gd name="adj2" fmla="val 48140"/>
              </a:avLst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1F4D78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AutoShape 27"/>
            <p:cNvSpPr>
              <a:spLocks noChangeArrowheads="1"/>
            </p:cNvSpPr>
            <p:nvPr/>
          </p:nvSpPr>
          <p:spPr bwMode="auto">
            <a:xfrm flipH="1">
              <a:off x="4098027" y="5317138"/>
              <a:ext cx="259329" cy="164532"/>
            </a:xfrm>
            <a:prstGeom prst="rightArrow">
              <a:avLst>
                <a:gd name="adj1" fmla="val 50000"/>
                <a:gd name="adj2" fmla="val 37195"/>
              </a:avLst>
            </a:prstGeom>
            <a:gradFill rotWithShape="0">
              <a:gsLst>
                <a:gs pos="0">
                  <a:srgbClr val="9CC2E5"/>
                </a:gs>
                <a:gs pos="50000">
                  <a:srgbClr val="5B9BD5"/>
                </a:gs>
                <a:gs pos="100000">
                  <a:srgbClr val="9CC2E5"/>
                </a:gs>
              </a:gsLst>
              <a:lin ang="5400000" scaled="1"/>
            </a:gradFill>
            <a:ln w="12700">
              <a:solidFill>
                <a:srgbClr val="5B9BD5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1F4D78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Text Box 30"/>
            <p:cNvSpPr txBox="1">
              <a:spLocks noChangeArrowheads="1"/>
            </p:cNvSpPr>
            <p:nvPr/>
          </p:nvSpPr>
          <p:spPr bwMode="auto">
            <a:xfrm>
              <a:off x="2810635" y="5159922"/>
              <a:ext cx="1166981" cy="525699"/>
            </a:xfrm>
            <a:prstGeom prst="rect">
              <a:avLst/>
            </a:prstGeom>
            <a:gradFill rotWithShape="0">
              <a:gsLst>
                <a:gs pos="0">
                  <a:srgbClr val="FFD966"/>
                </a:gs>
                <a:gs pos="50000">
                  <a:srgbClr val="FFC000"/>
                </a:gs>
                <a:gs pos="100000">
                  <a:srgbClr val="FFD966"/>
                </a:gs>
              </a:gsLst>
              <a:lin ang="5400000" scaled="1"/>
            </a:gradFill>
            <a:ln w="12700">
              <a:solidFill>
                <a:srgbClr val="7F5F00"/>
              </a:solidFill>
              <a:miter lim="800000"/>
              <a:headEnd/>
              <a:tailEnd/>
            </a:ln>
            <a:effectLst>
              <a:outerShdw dist="28398" dir="3806097" algn="ctr" rotWithShape="0">
                <a:srgbClr val="7F5F00"/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Leaf Image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  <a:cs typeface="Arial" pitchFamily="34" charset="0"/>
                </a:rPr>
                <a:t>Classification</a:t>
              </a:r>
              <a:endPara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4" name="Text Box 32"/>
            <p:cNvSpPr txBox="1">
              <a:spLocks noChangeArrowheads="1"/>
            </p:cNvSpPr>
            <p:nvPr/>
          </p:nvSpPr>
          <p:spPr bwMode="auto">
            <a:xfrm>
              <a:off x="847301" y="3744028"/>
              <a:ext cx="1046219" cy="35979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1000"/>
                </a:spcAft>
                <a:buClrTx/>
                <a:buSzTx/>
                <a:buFontTx/>
                <a:buNone/>
                <a:tabLst/>
              </a:pPr>
              <a:r>
                <a:rPr kumimoji="0" lang="en-US" sz="10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itchFamily="18" charset="0"/>
                  <a:cs typeface="Arial" pitchFamily="34" charset="0"/>
                </a:rPr>
                <a:t>Crop Filed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1290918" y="6145306"/>
            <a:ext cx="9480176" cy="376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 smtClean="0"/>
              <a:t>Figure:1 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>Disease detection using deep learning model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F66FCC4-A234-4FB5-23B8-EBC094560B8D}"/>
              </a:ext>
            </a:extLst>
          </p:cNvPr>
          <p:cNvSpPr txBox="1"/>
          <p:nvPr/>
        </p:nvSpPr>
        <p:spPr>
          <a:xfrm>
            <a:off x="4402591" y="239970"/>
            <a:ext cx="338681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I. Data set collection</a:t>
            </a:r>
            <a:endParaRPr lang="en-IN" sz="280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8091B0E-94E8-FFD5-D250-313FE2A2D918}"/>
              </a:ext>
            </a:extLst>
          </p:cNvPr>
          <p:cNvSpPr txBox="1"/>
          <p:nvPr/>
        </p:nvSpPr>
        <p:spPr>
          <a:xfrm>
            <a:off x="102151" y="1290918"/>
            <a:ext cx="698444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Images were collected from the experimental field located in RHREC,COH Bengaluru, under natural light using a Sony camera</a:t>
            </a: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Resolutions used were 4000*6000 pixel (2:3) and 6000*4000 pixel (3:2) for scale variation</a:t>
            </a: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The dataset included 2500 images of Ridge Gourd Downy Mildew (Initial Stage, Later Stage) and Healthy leaves.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marL="285750" lvl="0" indent="-285750"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It was split into 1750 images for training, 500 images for validation, and 250 images for testing.</a:t>
            </a:r>
          </a:p>
          <a:p>
            <a:pPr marL="285750" indent="-285750" algn="just"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5676A7EA-01AB-0C8D-EF0E-21C553908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5</a:t>
            </a:fld>
            <a:endParaRPr lang="en-IN"/>
          </a:p>
        </p:txBody>
      </p:sp>
      <p:grpSp>
        <p:nvGrpSpPr>
          <p:cNvPr id="21" name="Group 20"/>
          <p:cNvGrpSpPr/>
          <p:nvPr/>
        </p:nvGrpSpPr>
        <p:grpSpPr>
          <a:xfrm>
            <a:off x="7510072" y="644578"/>
            <a:ext cx="4681929" cy="6020858"/>
            <a:chOff x="7510072" y="644578"/>
            <a:chExt cx="4681929" cy="6020858"/>
          </a:xfrm>
        </p:grpSpPr>
        <p:pic>
          <p:nvPicPr>
            <p:cNvPr id="9" name="Picture 8" descr="IMG-20250130-WA0005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10072" y="913531"/>
              <a:ext cx="2203555" cy="3090043"/>
            </a:xfrm>
            <a:prstGeom prst="rect">
              <a:avLst/>
            </a:prstGeom>
          </p:spPr>
        </p:pic>
        <p:pic>
          <p:nvPicPr>
            <p:cNvPr id="15" name="Picture 14" descr="IMG-20250130-WA0006.jpg"/>
            <p:cNvPicPr>
              <a:picLocks noChangeAspect="1"/>
            </p:cNvPicPr>
            <p:nvPr/>
          </p:nvPicPr>
          <p:blipFill>
            <a:blip r:embed="rId4"/>
            <a:srcRect l="62778" t="14723" b="44167"/>
            <a:stretch>
              <a:fillRect/>
            </a:stretch>
          </p:blipFill>
          <p:spPr>
            <a:xfrm>
              <a:off x="9728617" y="3957403"/>
              <a:ext cx="2463384" cy="2708033"/>
            </a:xfrm>
            <a:prstGeom prst="rect">
              <a:avLst/>
            </a:prstGeom>
          </p:spPr>
        </p:pic>
        <p:pic>
          <p:nvPicPr>
            <p:cNvPr id="17" name="Picture 16" descr="IMG_20241210_140741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10072" y="4001962"/>
              <a:ext cx="2233535" cy="2638682"/>
            </a:xfrm>
            <a:prstGeom prst="rect">
              <a:avLst/>
            </a:prstGeom>
          </p:spPr>
        </p:pic>
        <p:pic>
          <p:nvPicPr>
            <p:cNvPr id="18" name="Picture 17" descr="IMG_20241210_140745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07381" y="644578"/>
              <a:ext cx="2484619" cy="3312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6197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6</a:t>
            </a:fld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494221" y="1287244"/>
            <a:ext cx="5501845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IN" sz="2400" b="1" dirty="0" smtClean="0">
                <a:latin typeface="Times New Roman" pitchFamily="18" charset="0"/>
                <a:cs typeface="Times New Roman" pitchFamily="18" charset="0"/>
              </a:rPr>
              <a:t>1.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Cropping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Images are cropped to focus on the affected areas, ensuring that the model learns to detect the disease in  relevant portions of the plant leaves rather than unnecessary background.</a:t>
            </a: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IN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F66FCC4-A234-4FB5-23B8-EBC094560B8D}"/>
              </a:ext>
            </a:extLst>
          </p:cNvPr>
          <p:cNvSpPr txBox="1"/>
          <p:nvPr/>
        </p:nvSpPr>
        <p:spPr>
          <a:xfrm>
            <a:off x="4582700" y="281534"/>
            <a:ext cx="338681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IN" sz="2800" b="1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II. </a:t>
            </a:r>
            <a:r>
              <a:rPr lang="en-IN" sz="2800" b="1" dirty="0" smtClean="0">
                <a:latin typeface="Times New Roman" panose="02020603050405020304" pitchFamily="18" charset="0"/>
                <a:ea typeface="Times New Roman" panose="02020603050405020304" pitchFamily="18" charset="0"/>
              </a:rPr>
              <a:t>Pre-processing</a:t>
            </a:r>
            <a:endParaRPr lang="en-IN" sz="2800" dirty="0"/>
          </a:p>
        </p:txBody>
      </p:sp>
      <p:pic>
        <p:nvPicPr>
          <p:cNvPr id="12" name="Picture 11" descr="Screenshot (75).png"/>
          <p:cNvPicPr>
            <a:picLocks noChangeAspect="1"/>
          </p:cNvPicPr>
          <p:nvPr/>
        </p:nvPicPr>
        <p:blipFill>
          <a:blip r:embed="rId2"/>
          <a:srcRect l="21394" t="30592" r="27336" b="24796"/>
          <a:stretch>
            <a:fillRect/>
          </a:stretch>
        </p:blipFill>
        <p:spPr>
          <a:xfrm>
            <a:off x="584617" y="2908092"/>
            <a:ext cx="5515504" cy="2698230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4" name="Rectangle 13"/>
          <p:cNvSpPr/>
          <p:nvPr/>
        </p:nvSpPr>
        <p:spPr>
          <a:xfrm>
            <a:off x="6420787" y="1304143"/>
            <a:ext cx="54814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2.Resizing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All images are resized to a uniform size of 640x640 to ensure consistent input dimensions for the model. This helps improve training efficiency and reduces computational complexity.</a:t>
            </a:r>
          </a:p>
          <a:p>
            <a:pPr algn="just"/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Picture 16" descr="Screenshot (76).png"/>
          <p:cNvPicPr>
            <a:picLocks noChangeAspect="1"/>
          </p:cNvPicPr>
          <p:nvPr/>
        </p:nvPicPr>
        <p:blipFill>
          <a:blip r:embed="rId3"/>
          <a:srcRect l="25451" t="26655" r="29427" b="31576"/>
          <a:stretch>
            <a:fillRect/>
          </a:stretch>
        </p:blipFill>
        <p:spPr>
          <a:xfrm>
            <a:off x="6445771" y="2911155"/>
            <a:ext cx="5351488" cy="2785107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23E86BA-890B-BA0B-74B2-5C1950C38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415637" y="6152284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7</a:t>
            </a:fld>
            <a:endParaRPr lang="en-IN"/>
          </a:p>
        </p:txBody>
      </p:sp>
      <p:grpSp>
        <p:nvGrpSpPr>
          <p:cNvPr id="33" name="Group 32"/>
          <p:cNvGrpSpPr/>
          <p:nvPr/>
        </p:nvGrpSpPr>
        <p:grpSpPr>
          <a:xfrm>
            <a:off x="5669166" y="644578"/>
            <a:ext cx="6128093" cy="5685274"/>
            <a:chOff x="4499933" y="447190"/>
            <a:chExt cx="6426178" cy="6122505"/>
          </a:xfrm>
        </p:grpSpPr>
        <p:pic>
          <p:nvPicPr>
            <p:cNvPr id="17409" name="Picture 1" descr="C:\MN\RIDGE GOURD\dataset_Rigid_gourd_640\early\e (107)_02_horizontal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512040" y="447190"/>
              <a:ext cx="2876394" cy="2520000"/>
            </a:xfrm>
            <a:prstGeom prst="rect">
              <a:avLst/>
            </a:prstGeom>
            <a:ln w="889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17410" name="Picture 2" descr="C:\MN\RIDGE GOURD\dataset_Rigid_gourd_640\early\e (107)_03_vertical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499933" y="3603567"/>
              <a:ext cx="2876395" cy="2520000"/>
            </a:xfrm>
            <a:prstGeom prst="rect">
              <a:avLst/>
            </a:prstGeom>
            <a:ln w="889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17411" name="Picture 3" descr="C:\MN\RIDGE GOURD\dataset_Rigid_gourd_640\early\e (107)_04_gray.JP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8049717" y="3596341"/>
              <a:ext cx="2876394" cy="2520000"/>
            </a:xfrm>
            <a:prstGeom prst="rect">
              <a:avLst/>
            </a:prstGeom>
            <a:ln w="889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17412" name="Picture 4" descr="C:\MN\RIDGE GOURD\dataset_Rigid_gourd_640\early\e (107)_01_original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974766" y="449706"/>
              <a:ext cx="2876400" cy="2548327"/>
            </a:xfrm>
            <a:prstGeom prst="rect">
              <a:avLst/>
            </a:prstGeom>
            <a:ln w="88900" cap="sq" cmpd="thickThin">
              <a:noFill/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25" name="TextBox 24"/>
            <p:cNvSpPr txBox="1"/>
            <p:nvPr/>
          </p:nvSpPr>
          <p:spPr>
            <a:xfrm>
              <a:off x="4978965" y="3074762"/>
              <a:ext cx="1983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>
                  <a:latin typeface="Times New Roman" pitchFamily="18" charset="0"/>
                  <a:cs typeface="Times New Roman" pitchFamily="18" charset="0"/>
                </a:rPr>
                <a:t>Original Image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733666" y="6200363"/>
              <a:ext cx="2491592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>
                  <a:latin typeface="Times New Roman" pitchFamily="18" charset="0"/>
                  <a:cs typeface="Times New Roman" pitchFamily="18" charset="0"/>
                </a:rPr>
                <a:t>Vertically Flipped Image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281017" y="2998033"/>
              <a:ext cx="237699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600" dirty="0" smtClean="0">
                  <a:latin typeface="Times New Roman" pitchFamily="18" charset="0"/>
                  <a:cs typeface="Times New Roman" pitchFamily="18" charset="0"/>
                </a:rPr>
                <a:t>Horizontal </a:t>
              </a:r>
              <a:r>
                <a:rPr lang="en-IN" dirty="0" smtClean="0">
                  <a:latin typeface="Times New Roman" pitchFamily="18" charset="0"/>
                  <a:cs typeface="Times New Roman" pitchFamily="18" charset="0"/>
                </a:rPr>
                <a:t>Flipped</a:t>
              </a:r>
              <a:r>
                <a:rPr lang="en-IN" sz="1600" dirty="0" smtClean="0">
                  <a:latin typeface="Times New Roman" pitchFamily="18" charset="0"/>
                  <a:cs typeface="Times New Roman" pitchFamily="18" charset="0"/>
                </a:rPr>
                <a:t> Image</a:t>
              </a:r>
              <a:endParaRPr lang="en-US" sz="1600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8489979" y="6167725"/>
              <a:ext cx="198338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IN" dirty="0" smtClean="0">
                  <a:latin typeface="Times New Roman" pitchFamily="18" charset="0"/>
                  <a:cs typeface="Times New Roman" pitchFamily="18" charset="0"/>
                </a:rPr>
                <a:t>Gray Image</a:t>
              </a:r>
              <a:endParaRPr lang="en-US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F66FCC4-A234-4FB5-23B8-EBC094560B8D}"/>
              </a:ext>
            </a:extLst>
          </p:cNvPr>
          <p:cNvSpPr txBox="1"/>
          <p:nvPr/>
        </p:nvSpPr>
        <p:spPr>
          <a:xfrm>
            <a:off x="397357" y="628513"/>
            <a:ext cx="4668430" cy="461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IN" sz="24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3.AUGMENTATION</a:t>
            </a:r>
            <a:endParaRPr lang="en-IN" sz="2400" dirty="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0413" y="1381299"/>
            <a:ext cx="4592928" cy="457465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Data augmentation is the process of artificially increasing the size of a dataset by applying transformations to existing data. </a:t>
            </a:r>
          </a:p>
          <a:p>
            <a:pPr algn="just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Purpose: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Improves model performance and reduces over fitting.</a:t>
            </a:r>
          </a:p>
          <a:p>
            <a:pPr algn="just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Techniques Used: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Flipping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Grayscale conversion</a:t>
            </a:r>
          </a:p>
          <a:p>
            <a:pPr algn="just"/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Impact on Model Performance: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Expands the dataset without additional image collection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Enhances the model’s ability to detect disease under varied conditions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26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23E86BA-890B-BA0B-74B2-5C1950C38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D33CA2C-0F10-CDA5-C561-C553F9FCD184}"/>
              </a:ext>
            </a:extLst>
          </p:cNvPr>
          <p:cNvSpPr txBox="1"/>
          <p:nvPr/>
        </p:nvSpPr>
        <p:spPr>
          <a:xfrm>
            <a:off x="409730" y="644577"/>
            <a:ext cx="11537429" cy="594008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Annotation is the process of labeling data by adding meaningful information to help deep learning models learn patterns and make accurate predictions.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 deep learning, annotation involves marking specific regions in images to train models for object detection and classification.</a:t>
            </a:r>
            <a:endParaRPr lang="en-US" sz="20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Annotation Tool Used: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i="1" dirty="0" smtClean="0">
                <a:latin typeface="Times New Roman" pitchFamily="18" charset="0"/>
                <a:cs typeface="Times New Roman" pitchFamily="18" charset="0"/>
              </a:rPr>
              <a:t>(Roboflow)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Annotation Type: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Polygon-based annotation for precise disease region labeling</a:t>
            </a:r>
          </a:p>
          <a:p>
            <a:pPr algn="just">
              <a:buFont typeface="Wingdings" pitchFamily="2" charset="2"/>
              <a:buChar char="Ø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Impact on Model Performance: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High-quality annotations improve disease detection accuracy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Helps deep learning models distinguish disease stages effectively</a:t>
            </a:r>
          </a:p>
          <a:p>
            <a:pPr lvl="1" algn="just"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Labeled Categories: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Healthy Ridge Gourd Leaves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Downy Mildew (</a:t>
            </a:r>
            <a:r>
              <a:rPr lang="en-US" sz="2000" dirty="0" err="1" smtClean="0">
                <a:latin typeface="Times New Roman" pitchFamily="18" charset="0"/>
                <a:cs typeface="Times New Roman" pitchFamily="18" charset="0"/>
              </a:rPr>
              <a:t>Intial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Stage)</a:t>
            </a:r>
          </a:p>
          <a:p>
            <a:pPr lvl="1" algn="just">
              <a:buFont typeface="Wingdings" pitchFamily="2" charset="2"/>
              <a:buChar char="Ø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Downy Mildew (Final Stage)</a:t>
            </a:r>
          </a:p>
          <a:p>
            <a:pPr lvl="1" algn="just">
              <a:buFont typeface="Wingdings" pitchFamily="2" charset="2"/>
              <a:buChar char="Ø"/>
            </a:pPr>
            <a:endParaRPr lang="en-IN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/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 algn="just">
              <a:buFont typeface="Wingdings" pitchFamily="2" charset="2"/>
              <a:buChar char="Ø"/>
            </a:pP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665553" y="3927423"/>
            <a:ext cx="6711981" cy="2121109"/>
            <a:chOff x="5370092" y="3970953"/>
            <a:chExt cx="6821908" cy="2332412"/>
          </a:xfrm>
        </p:grpSpPr>
        <p:pic>
          <p:nvPicPr>
            <p:cNvPr id="14" name="Picture 13" descr="Screenshot (18).png"/>
            <p:cNvPicPr/>
            <p:nvPr/>
          </p:nvPicPr>
          <p:blipFill>
            <a:blip r:embed="rId3"/>
            <a:srcRect l="47436" t="33807" r="25481" b="21346"/>
            <a:stretch>
              <a:fillRect/>
            </a:stretch>
          </p:blipFill>
          <p:spPr>
            <a:xfrm rot="10800000">
              <a:off x="7779896" y="3970953"/>
              <a:ext cx="2187934" cy="2302379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pic>
          <p:nvPicPr>
            <p:cNvPr id="16389" name="Picture 15" descr="Screenshot (26).png"/>
            <p:cNvPicPr>
              <a:picLocks noChangeAspect="1" noChangeArrowheads="1"/>
            </p:cNvPicPr>
            <p:nvPr/>
          </p:nvPicPr>
          <p:blipFill>
            <a:blip r:embed="rId4"/>
            <a:srcRect l="47437" t="32478" r="25641" b="20512"/>
            <a:stretch>
              <a:fillRect/>
            </a:stretch>
          </p:blipFill>
          <p:spPr bwMode="auto">
            <a:xfrm flipV="1">
              <a:off x="5370092" y="4000986"/>
              <a:ext cx="2378621" cy="2302379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  <p:pic>
          <p:nvPicPr>
            <p:cNvPr id="16385" name="Picture 29" descr="Screenshot (35).png"/>
            <p:cNvPicPr>
              <a:picLocks noChangeAspect="1" noChangeArrowheads="1"/>
            </p:cNvPicPr>
            <p:nvPr/>
          </p:nvPicPr>
          <p:blipFill>
            <a:blip r:embed="rId5"/>
            <a:srcRect l="48396" t="32195" r="25641" b="18518"/>
            <a:stretch>
              <a:fillRect/>
            </a:stretch>
          </p:blipFill>
          <p:spPr bwMode="auto">
            <a:xfrm rot="10800000">
              <a:off x="9993282" y="3972393"/>
              <a:ext cx="2198718" cy="2312330"/>
            </a:xfrm>
            <a:prstGeom prst="rect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</p:pic>
      </p:grpSp>
      <p:sp>
        <p:nvSpPr>
          <p:cNvPr id="16391" name="Rectangle 7"/>
          <p:cNvSpPr>
            <a:spLocks noChangeArrowheads="1"/>
          </p:cNvSpPr>
          <p:nvPr/>
        </p:nvSpPr>
        <p:spPr bwMode="auto">
          <a:xfrm>
            <a:off x="0" y="224853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392" name="Rectangle 8"/>
          <p:cNvSpPr>
            <a:spLocks noChangeArrowheads="1"/>
          </p:cNvSpPr>
          <p:nvPr/>
        </p:nvSpPr>
        <p:spPr bwMode="auto">
          <a:xfrm>
            <a:off x="415637" y="6152284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8</a:t>
            </a:fld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4464577" y="239843"/>
            <a:ext cx="24922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4.ANNOTATION</a:t>
            </a:r>
          </a:p>
        </p:txBody>
      </p:sp>
    </p:spTree>
    <p:extLst>
      <p:ext uri="{BB962C8B-B14F-4D97-AF65-F5344CB8AC3E}">
        <p14:creationId xmlns:p14="http://schemas.microsoft.com/office/powerpoint/2010/main" val="4008826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7C8106BB-29FF-B935-D323-C870D0A60142}"/>
              </a:ext>
            </a:extLst>
          </p:cNvPr>
          <p:cNvSpPr txBox="1"/>
          <p:nvPr/>
        </p:nvSpPr>
        <p:spPr>
          <a:xfrm>
            <a:off x="2858945" y="260503"/>
            <a:ext cx="7817352" cy="4875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III. Training Labelled Images </a:t>
            </a:r>
            <a:r>
              <a:rPr lang="en-IN" sz="2400" b="1" kern="100" dirty="0" smtClean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using DL technique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="" xmlns:a16="http://schemas.microsoft.com/office/drawing/2014/main" id="{AE775739-C38D-17D2-2C64-46910927B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28-01-2025</a:t>
            </a:r>
            <a:endParaRPr lang="en-IN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F4BCB4-CFDC-4B20-8E5A-8F21A3EFA96B}" type="slidenum">
              <a:rPr lang="en-IN" smtClean="0"/>
              <a:pPr/>
              <a:t>9</a:t>
            </a:fld>
            <a:endParaRPr lang="en-IN"/>
          </a:p>
        </p:txBody>
      </p:sp>
      <p:sp>
        <p:nvSpPr>
          <p:cNvPr id="17" name="Rectangle 16"/>
          <p:cNvSpPr/>
          <p:nvPr/>
        </p:nvSpPr>
        <p:spPr>
          <a:xfrm>
            <a:off x="640024" y="908315"/>
            <a:ext cx="11151476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Hyper parameter Tuning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Adjust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learning rate, batch size, and epochs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using the validation set.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helps improve model accuracy and prevent over fitting.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Deep Neural Network Training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Train the CNN model to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identify disease patterns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 leaf images.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Focuses on detecting key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features of disease spots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 Performance Assessment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Test the model on a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separate test set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to check accuracy.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Evaluate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Precision, Recall, F1 Score, True Positive Rate, and Confusion Matrix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4. Leaf Image Classification</a:t>
            </a:r>
          </a:p>
          <a:p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Train the model to </a:t>
            </a: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classify leaves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 into:</a:t>
            </a:r>
          </a:p>
          <a:p>
            <a:pPr lvl="1">
              <a:buFont typeface="Wingdings" pitchFamily="2" charset="2"/>
              <a:buChar char="v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Healthy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Downy Mildew (Early Stage)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buFont typeface="Wingdings" pitchFamily="2" charset="2"/>
              <a:buChar char="v"/>
            </a:pPr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Downy Mildew (Final Stage)</a:t>
            </a:r>
            <a:endParaRPr lang="en-US" sz="20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318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1174</TotalTime>
  <Words>1160</Words>
  <Application>Microsoft Office PowerPoint</Application>
  <PresentationFormat>Widescreen</PresentationFormat>
  <Paragraphs>233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ameer sohil</dc:creator>
  <cp:lastModifiedBy>Mangala</cp:lastModifiedBy>
  <cp:revision>98</cp:revision>
  <dcterms:created xsi:type="dcterms:W3CDTF">2024-12-09T17:44:11Z</dcterms:created>
  <dcterms:modified xsi:type="dcterms:W3CDTF">2025-02-06T03:41:56Z</dcterms:modified>
</cp:coreProperties>
</file>